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972" r:id="rId5"/>
    <p:sldId id="960" r:id="rId6"/>
    <p:sldId id="947" r:id="rId7"/>
    <p:sldId id="967" r:id="rId8"/>
    <p:sldId id="983" r:id="rId9"/>
    <p:sldId id="941" r:id="rId10"/>
    <p:sldId id="969" r:id="rId11"/>
    <p:sldId id="379" r:id="rId12"/>
    <p:sldId id="954" r:id="rId13"/>
    <p:sldId id="953" r:id="rId14"/>
    <p:sldId id="955" r:id="rId15"/>
    <p:sldId id="956" r:id="rId16"/>
    <p:sldId id="970" r:id="rId17"/>
    <p:sldId id="968" r:id="rId18"/>
    <p:sldId id="950" r:id="rId19"/>
    <p:sldId id="975" r:id="rId20"/>
    <p:sldId id="971" r:id="rId21"/>
    <p:sldId id="979" r:id="rId22"/>
    <p:sldId id="985" r:id="rId23"/>
    <p:sldId id="986" r:id="rId24"/>
    <p:sldId id="987" r:id="rId25"/>
    <p:sldId id="988" r:id="rId26"/>
    <p:sldId id="989" r:id="rId27"/>
    <p:sldId id="984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254BF5-0DF5-D178-9990-4CF383594698}" name="Frédéric Gomes" initials="FG" userId="S::frederic.gomes@omeaconseil.fr::1046e638-1772-4b03-a433-d203a8fca0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431"/>
    <a:srgbClr val="434343"/>
    <a:srgbClr val="FFFFFF"/>
    <a:srgbClr val="505C6C"/>
    <a:srgbClr val="7EC0EA"/>
    <a:srgbClr val="F06078"/>
    <a:srgbClr val="F69149"/>
    <a:srgbClr val="F1858A"/>
    <a:srgbClr val="FED369"/>
    <a:srgbClr val="F48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élanie BUXTON" userId="519a2417-3e55-44ca-b825-5524ff58f15d" providerId="ADAL" clId="{3D351DE4-2832-49E2-B72D-840F4AF41CAC}"/>
    <pc:docChg chg="undo custSel modSld">
      <pc:chgData name="Mélanie BUXTON" userId="519a2417-3e55-44ca-b825-5524ff58f15d" providerId="ADAL" clId="{3D351DE4-2832-49E2-B72D-840F4AF41CAC}" dt="2023-04-03T12:13:50.766" v="5" actId="1076"/>
      <pc:docMkLst>
        <pc:docMk/>
      </pc:docMkLst>
      <pc:sldChg chg="modSp mod">
        <pc:chgData name="Mélanie BUXTON" userId="519a2417-3e55-44ca-b825-5524ff58f15d" providerId="ADAL" clId="{3D351DE4-2832-49E2-B72D-840F4AF41CAC}" dt="2023-04-03T09:53:45.100" v="1" actId="21"/>
        <pc:sldMkLst>
          <pc:docMk/>
          <pc:sldMk cId="1401546229" sldId="379"/>
        </pc:sldMkLst>
        <pc:spChg chg="mod">
          <ac:chgData name="Mélanie BUXTON" userId="519a2417-3e55-44ca-b825-5524ff58f15d" providerId="ADAL" clId="{3D351DE4-2832-49E2-B72D-840F4AF41CAC}" dt="2023-04-03T09:53:45.100" v="1" actId="21"/>
          <ac:spMkLst>
            <pc:docMk/>
            <pc:sldMk cId="1401546229" sldId="379"/>
            <ac:spMk id="16" creationId="{3607DC4D-E374-7E3F-7A7A-2D4AE989757F}"/>
          </ac:spMkLst>
        </pc:spChg>
      </pc:sldChg>
      <pc:sldChg chg="modSp mod">
        <pc:chgData name="Mélanie BUXTON" userId="519a2417-3e55-44ca-b825-5524ff58f15d" providerId="ADAL" clId="{3D351DE4-2832-49E2-B72D-840F4AF41CAC}" dt="2023-04-03T10:59:33.007" v="2" actId="1076"/>
        <pc:sldMkLst>
          <pc:docMk/>
          <pc:sldMk cId="451601689" sldId="954"/>
        </pc:sldMkLst>
        <pc:spChg chg="mod">
          <ac:chgData name="Mélanie BUXTON" userId="519a2417-3e55-44ca-b825-5524ff58f15d" providerId="ADAL" clId="{3D351DE4-2832-49E2-B72D-840F4AF41CAC}" dt="2023-04-03T10:59:33.007" v="2" actId="1076"/>
          <ac:spMkLst>
            <pc:docMk/>
            <pc:sldMk cId="451601689" sldId="954"/>
            <ac:spMk id="25" creationId="{FA5AC4FA-D72A-A797-C4BC-C6589E935BE6}"/>
          </ac:spMkLst>
        </pc:spChg>
      </pc:sldChg>
      <pc:sldChg chg="modSp mod">
        <pc:chgData name="Mélanie BUXTON" userId="519a2417-3e55-44ca-b825-5524ff58f15d" providerId="ADAL" clId="{3D351DE4-2832-49E2-B72D-840F4AF41CAC}" dt="2023-04-03T12:13:50.766" v="5" actId="1076"/>
        <pc:sldMkLst>
          <pc:docMk/>
          <pc:sldMk cId="647894095" sldId="956"/>
        </pc:sldMkLst>
        <pc:spChg chg="mod">
          <ac:chgData name="Mélanie BUXTON" userId="519a2417-3e55-44ca-b825-5524ff58f15d" providerId="ADAL" clId="{3D351DE4-2832-49E2-B72D-840F4AF41CAC}" dt="2023-04-03T12:13:50.766" v="5" actId="1076"/>
          <ac:spMkLst>
            <pc:docMk/>
            <pc:sldMk cId="647894095" sldId="956"/>
            <ac:spMk id="26" creationId="{0404E663-805F-47B8-8C58-064EFE49D8E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1803655743939E-2"/>
          <c:y val="0"/>
          <c:w val="0.76057572197574042"/>
          <c:h val="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19"/>
          <c:dPt>
            <c:idx val="0"/>
            <c:bubble3D val="0"/>
            <c:explosion val="10"/>
            <c:spPr>
              <a:solidFill>
                <a:srgbClr val="43434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667-4CC7-BBBC-B489CF3280B7}"/>
              </c:ext>
            </c:extLst>
          </c:dPt>
          <c:dPt>
            <c:idx val="1"/>
            <c:bubble3D val="0"/>
            <c:explosion val="0"/>
            <c:spPr>
              <a:solidFill>
                <a:srgbClr val="D1613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667-4CC7-BBBC-B489CF3280B7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667-4CC7-BBBC-B489CF3280B7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667-4CC7-BBBC-B489CF3280B7}"/>
              </c:ext>
            </c:extLst>
          </c:dPt>
          <c:dLbls>
            <c:delete val="1"/>
          </c:dLbls>
          <c:cat>
            <c:strRef>
              <c:f>Feuil1!$A$2:$A$5</c:f>
              <c:strCache>
                <c:ptCount val="2"/>
                <c:pt idx="0">
                  <c:v>Forfait </c:v>
                </c:pt>
                <c:pt idx="1">
                  <c:v>Ass. Technique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67-4CC7-BBBC-B489CF3280B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8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64791743687805"/>
          <c:y val="5.4821226462014379E-2"/>
          <c:w val="0.79712119939036208"/>
          <c:h val="0.907225980444405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D36-43B7-9036-A4481270F863}"/>
              </c:ext>
            </c:extLst>
          </c:dPt>
          <c:dPt>
            <c:idx val="1"/>
            <c:bubble3D val="0"/>
            <c:spPr>
              <a:solidFill>
                <a:srgbClr val="D16138"/>
              </a:solidFill>
              <a:ln w="34925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D36-43B7-9036-A4481270F863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BB4-4409-8A90-B71FCC445D05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BB4-4409-8A90-B71FCC445D05}"/>
              </c:ext>
            </c:extLst>
          </c:dPt>
          <c:dLbls>
            <c:delete val="1"/>
          </c:dLbls>
          <c:cat>
            <c:strRef>
              <c:f>Feuil1!$A$2:$A$5</c:f>
              <c:strCache>
                <c:ptCount val="3"/>
                <c:pt idx="0">
                  <c:v>Energies &amp; industries</c:v>
                </c:pt>
                <c:pt idx="1">
                  <c:v>Bâtiment </c:v>
                </c:pt>
                <c:pt idx="2">
                  <c:v>infra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6-43B7-9036-A4481270F86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71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A67CF-A6E4-4133-BEE5-A90DF4D2B9FC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C2A38-D5C4-45D2-9D52-496B7EE8A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15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962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642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e13d9a7e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108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3e13d9a7e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3e13d9a7e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e13d9a7e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616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01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37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97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5">
            <a:extLst>
              <a:ext uri="{FF2B5EF4-FFF2-40B4-BE49-F238E27FC236}">
                <a16:creationId xmlns:a16="http://schemas.microsoft.com/office/drawing/2014/main" id="{B5CAD11B-40F4-4C87-AB85-BE071703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9190"/>
            <a:ext cx="2743200" cy="365125"/>
          </a:xfrm>
          <a:prstGeom prst="rect">
            <a:avLst/>
          </a:prstGeom>
        </p:spPr>
        <p:txBody>
          <a:bodyPr/>
          <a:lstStyle/>
          <a:p>
            <a:fld id="{D3C4C2F6-B796-4392-8436-FA60F7F008C5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126D1B-A03F-47F4-B12D-1877C8631407}"/>
              </a:ext>
            </a:extLst>
          </p:cNvPr>
          <p:cNvSpPr/>
          <p:nvPr/>
        </p:nvSpPr>
        <p:spPr>
          <a:xfrm>
            <a:off x="1" y="0"/>
            <a:ext cx="428567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565203" y="516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tx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 hasCustomPrompt="1"/>
          </p:nvPr>
        </p:nvSpPr>
        <p:spPr>
          <a:xfrm>
            <a:off x="4565200" y="1070028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fr-FR"/>
              <a:t>Modifiez le style des sous titres du masque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933635" y="853587"/>
            <a:ext cx="704075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fr-FR"/>
              <a:t>2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4567019" y="16323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tx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4567012" y="2185145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3870199" y="1984281"/>
            <a:ext cx="830948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fr-FR"/>
              <a:t>2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4570665" y="27481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tx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4570663" y="3300263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3837871" y="3122273"/>
            <a:ext cx="849421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fr-FR"/>
              <a:t>2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16200000">
            <a:off x="-1740488" y="3104000"/>
            <a:ext cx="6049821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4570665" y="38638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DB54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4570663" y="4415379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3828634" y="4239229"/>
            <a:ext cx="932548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fr-FR"/>
              <a:t>2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4570665" y="4979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tx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4570663" y="5530496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3837871" y="5345992"/>
            <a:ext cx="914076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fr-FR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243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simple titre + sous-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E4943-0A1D-4DBE-86AE-2EB400A5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513B05A-0167-46FE-BBC7-8411E9B142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3991" y="1327566"/>
            <a:ext cx="10528300" cy="5605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 sous-titre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25E2E3E-0B96-4790-BAD6-92850E66AF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448427"/>
            <a:ext cx="2743200" cy="365125"/>
          </a:xfrm>
          <a:prstGeom prst="rect">
            <a:avLst/>
          </a:prstGeom>
        </p:spPr>
        <p:txBody>
          <a:bodyPr/>
          <a:lstStyle/>
          <a:p>
            <a:fld id="{D3C4C2F6-B796-4392-8436-FA60F7F008C5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E842F002-4BBD-48DC-972C-3506D95557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3990" y="1758951"/>
            <a:ext cx="10439809" cy="469053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buClr>
                <a:srgbClr val="DB5431"/>
              </a:buClr>
              <a:defRPr sz="1200"/>
            </a:lvl2pPr>
            <a:lvl3pPr marL="1142971" indent="-228594">
              <a:lnSpc>
                <a:spcPct val="100000"/>
              </a:lnSpc>
              <a:buClr>
                <a:srgbClr val="DB5431"/>
              </a:buClr>
              <a:buFont typeface="Century Gothic" panose="020B0502020202020204" pitchFamily="34" charset="0"/>
              <a:buChar char="−"/>
              <a:defRPr sz="1200"/>
            </a:lvl3pPr>
            <a:lvl4pPr marL="1600160" indent="-228594">
              <a:lnSpc>
                <a:spcPct val="100000"/>
              </a:lnSpc>
              <a:buClr>
                <a:srgbClr val="DB5431"/>
              </a:buClr>
              <a:buFont typeface="Century Gothic" panose="020B0502020202020204" pitchFamily="34" charset="0"/>
              <a:buChar char="*"/>
              <a:defRPr sz="1200"/>
            </a:lvl4pPr>
            <a:lvl5pPr marL="2057349" indent="-228594">
              <a:lnSpc>
                <a:spcPct val="100000"/>
              </a:lnSpc>
              <a:buClr>
                <a:srgbClr val="DB5431"/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191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A963F01-551A-4153-8196-B72BFD770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448427"/>
            <a:ext cx="2743200" cy="365125"/>
          </a:xfrm>
          <a:prstGeom prst="rect">
            <a:avLst/>
          </a:prstGeom>
        </p:spPr>
        <p:txBody>
          <a:bodyPr/>
          <a:lstStyle/>
          <a:p>
            <a:fld id="{D3C4C2F6-B796-4392-8436-FA60F7F008C5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91AE40-A741-47A3-B752-96DDE1D96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9A5212D-C677-4633-8B35-C1C38F1D5C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2" y="1691218"/>
            <a:ext cx="7125929" cy="4415367"/>
          </a:xfrm>
        </p:spPr>
        <p:txBody>
          <a:bodyPr/>
          <a:lstStyle>
            <a:lvl1pPr marL="304792" indent="-304792">
              <a:buClr>
                <a:srgbClr val="434343"/>
              </a:buClr>
              <a:buFont typeface="+mj-lt"/>
              <a:buAutoNum type="arabicPeriod"/>
              <a:defRPr sz="2133">
                <a:solidFill>
                  <a:srgbClr val="DB5431"/>
                </a:solidFill>
                <a:latin typeface="+mj-lt"/>
              </a:defRPr>
            </a:lvl1pPr>
            <a:lvl2pPr marL="914377" indent="-457189">
              <a:buClr>
                <a:srgbClr val="DB5431"/>
              </a:buClr>
              <a:buFont typeface="+mj-lt"/>
              <a:buAutoNum type="alphaLcPeriod"/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D2FDB7-D404-4E2C-812C-2304D30743A2}"/>
              </a:ext>
            </a:extLst>
          </p:cNvPr>
          <p:cNvSpPr/>
          <p:nvPr/>
        </p:nvSpPr>
        <p:spPr>
          <a:xfrm>
            <a:off x="7964131" y="0"/>
            <a:ext cx="422786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60538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FF30E160-C061-49A2-A98B-443FC6D8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42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B5431"/>
                </a:solidFill>
              </a:defRPr>
            </a:lvl1pPr>
          </a:lstStyle>
          <a:p>
            <a:fld id="{D3C4C2F6-B796-4392-8436-FA60F7F008C5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1845513"/>
            <a:ext cx="94198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tx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3852413"/>
            <a:ext cx="9419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1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99933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48FDFD-78A2-429D-BB2B-3E2C226F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9E02A58-2B66-4787-B4E3-AA6E9F62A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84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3C4C2F6-B796-4392-8436-FA60F7F008C5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953D96D-2480-4B53-8B4D-DDF8744BC2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553633"/>
            <a:ext cx="10515600" cy="4749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buClr>
                <a:srgbClr val="DB5431"/>
              </a:buClr>
              <a:defRPr sz="1600"/>
            </a:lvl2pPr>
            <a:lvl3pPr marL="1142971" indent="-228594">
              <a:lnSpc>
                <a:spcPct val="100000"/>
              </a:lnSpc>
              <a:buClr>
                <a:srgbClr val="DB5431"/>
              </a:buClr>
              <a:buFont typeface="Century Gothic" panose="020B0502020202020204" pitchFamily="34" charset="0"/>
              <a:buChar char="−"/>
              <a:defRPr sz="1600"/>
            </a:lvl3pPr>
            <a:lvl4pPr marL="1600160" indent="-228594">
              <a:lnSpc>
                <a:spcPct val="100000"/>
              </a:lnSpc>
              <a:buClr>
                <a:srgbClr val="DB5431"/>
              </a:buClr>
              <a:buFont typeface="Century Gothic" panose="020B0502020202020204" pitchFamily="34" charset="0"/>
              <a:buChar char="*"/>
              <a:defRPr sz="1600"/>
            </a:lvl4pPr>
            <a:lvl5pPr marL="2057349" indent="-228594">
              <a:lnSpc>
                <a:spcPct val="100000"/>
              </a:lnSpc>
              <a:buClr>
                <a:srgbClr val="DB5431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91142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bg>
      <p:bgPr>
        <a:solidFill>
          <a:schemeClr val="bg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0CD3F4E-4F92-4640-A2D2-0BFC0A47C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84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3C4C2F6-B796-4392-8436-FA60F7F00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33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1_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5">
            <a:extLst>
              <a:ext uri="{FF2B5EF4-FFF2-40B4-BE49-F238E27FC236}">
                <a16:creationId xmlns:a16="http://schemas.microsoft.com/office/drawing/2014/main" id="{B5CAD11B-40F4-4C87-AB85-BE071703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9190"/>
            <a:ext cx="2743200" cy="365125"/>
          </a:xfrm>
          <a:prstGeom prst="rect">
            <a:avLst/>
          </a:prstGeom>
        </p:spPr>
        <p:txBody>
          <a:bodyPr/>
          <a:lstStyle/>
          <a:p>
            <a:fld id="{D3C4C2F6-B796-4392-8436-FA60F7F008C5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126D1B-A03F-47F4-B12D-1877C8631407}"/>
              </a:ext>
            </a:extLst>
          </p:cNvPr>
          <p:cNvSpPr/>
          <p:nvPr/>
        </p:nvSpPr>
        <p:spPr>
          <a:xfrm>
            <a:off x="1" y="0"/>
            <a:ext cx="4285673" cy="6858000"/>
          </a:xfrm>
          <a:prstGeom prst="rect">
            <a:avLst/>
          </a:prstGeom>
          <a:solidFill>
            <a:srgbClr val="FC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565203" y="516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tx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 hasCustomPrompt="1"/>
          </p:nvPr>
        </p:nvSpPr>
        <p:spPr>
          <a:xfrm>
            <a:off x="4565200" y="1070028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fr-FR"/>
              <a:t>Modifiez le style des sous titres du masque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933635" y="853587"/>
            <a:ext cx="704075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fr-FR"/>
              <a:t>2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4567019" y="16323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tx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4567012" y="2185145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3870199" y="1984281"/>
            <a:ext cx="830948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fr-FR"/>
              <a:t>2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4570665" y="27481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tx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4570663" y="3300263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3837871" y="3122273"/>
            <a:ext cx="849421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fr-FR"/>
              <a:t>2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16200000">
            <a:off x="-1740488" y="3104000"/>
            <a:ext cx="6049821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DB54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4570665" y="38638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DB54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4570663" y="4415379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3828634" y="4239229"/>
            <a:ext cx="932548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fr-FR"/>
              <a:t>2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4570665" y="4979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tx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4570663" y="5530496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3837871" y="5345992"/>
            <a:ext cx="914076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fr-FR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295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ésentation projet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974334-46B8-4337-AB4F-117BE8E9B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372" y="358214"/>
            <a:ext cx="5123921" cy="6123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9C12A3-DBFA-4E6C-856B-9D566242B083}"/>
              </a:ext>
            </a:extLst>
          </p:cNvPr>
          <p:cNvSpPr/>
          <p:nvPr/>
        </p:nvSpPr>
        <p:spPr>
          <a:xfrm>
            <a:off x="6589536" y="1470969"/>
            <a:ext cx="4764265" cy="1394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962F4C-877F-4EC3-8D24-1261E0CC8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9536" y="1550729"/>
            <a:ext cx="4764265" cy="90311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BB3D87-E45B-4302-ADD3-ACA60CEDA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2709" y="2992727"/>
            <a:ext cx="4761091" cy="34464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ED0BED-C20A-4B78-B4B5-A046712B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426"/>
            <a:ext cx="2743200" cy="365125"/>
          </a:xfrm>
          <a:prstGeom prst="rect">
            <a:avLst/>
          </a:prstGeom>
        </p:spPr>
        <p:txBody>
          <a:bodyPr/>
          <a:lstStyle/>
          <a:p>
            <a:fld id="{D3C4C2F6-B796-4392-8436-FA60F7F00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25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ésentation projet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974334-46B8-4337-AB4F-117BE8E9B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1466" y="316090"/>
            <a:ext cx="5123921" cy="6123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9C12A3-DBFA-4E6C-856B-9D566242B083}"/>
              </a:ext>
            </a:extLst>
          </p:cNvPr>
          <p:cNvSpPr/>
          <p:nvPr/>
        </p:nvSpPr>
        <p:spPr>
          <a:xfrm>
            <a:off x="836614" y="1624188"/>
            <a:ext cx="4764265" cy="1394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962F4C-877F-4EC3-8D24-1261E0CC8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727488"/>
            <a:ext cx="4761091" cy="90311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BB3D87-E45B-4302-ADD3-ACA60CEDA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45946"/>
            <a:ext cx="4761091" cy="34464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ED0BED-C20A-4B78-B4B5-A046712B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427"/>
            <a:ext cx="2743200" cy="365125"/>
          </a:xfrm>
          <a:prstGeom prst="rect">
            <a:avLst/>
          </a:prstGeom>
        </p:spPr>
        <p:txBody>
          <a:bodyPr/>
          <a:lstStyle/>
          <a:p>
            <a:fld id="{D3C4C2F6-B796-4392-8436-FA60F7F00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15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57706-14E8-4837-A51C-65DF3FD8A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6110"/>
            <a:ext cx="9144000" cy="175505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BA93B8-D274-4620-8D3B-CD77F58E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1340"/>
            <a:ext cx="2743200" cy="365125"/>
          </a:xfrm>
          <a:prstGeom prst="rect">
            <a:avLst/>
          </a:prstGeom>
        </p:spPr>
        <p:txBody>
          <a:bodyPr/>
          <a:lstStyle/>
          <a:p>
            <a:fld id="{D3C4C2F6-B796-4392-8436-FA60F7F00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56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ANSITION">
    <p:bg>
      <p:bgPr>
        <a:solidFill>
          <a:srgbClr val="FC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57706-14E8-4837-A51C-65DF3FD8A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6110"/>
            <a:ext cx="9144000" cy="1755053"/>
          </a:xfrm>
        </p:spPr>
        <p:txBody>
          <a:bodyPr anchor="b"/>
          <a:lstStyle>
            <a:lvl1pPr algn="ctr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BA93B8-D274-4620-8D3B-CD77F58E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1340"/>
            <a:ext cx="2743200" cy="365125"/>
          </a:xfrm>
          <a:prstGeom prst="rect">
            <a:avLst/>
          </a:prstGeom>
        </p:spPr>
        <p:txBody>
          <a:bodyPr/>
          <a:lstStyle/>
          <a:p>
            <a:fld id="{D3C4C2F6-B796-4392-8436-FA60F7F00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77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re + 2 colonnes contenu texte ou multimedia + sous-tit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30FEF-E0D0-4453-ACFB-0E313098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751175-A4DA-479E-9CD6-321BA3B58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582843"/>
            <a:ext cx="5157787" cy="422940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CFA5A3-46DF-40A0-B75E-3551170AB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005783"/>
            <a:ext cx="5157787" cy="438877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buClr>
                <a:srgbClr val="DB5431"/>
              </a:buClr>
              <a:defRPr sz="1200"/>
            </a:lvl2pPr>
            <a:lvl3pPr marL="1142971" indent="-228594">
              <a:lnSpc>
                <a:spcPct val="100000"/>
              </a:lnSpc>
              <a:buClr>
                <a:srgbClr val="DB5431"/>
              </a:buClr>
              <a:buFont typeface="Century Gothic" panose="020B0502020202020204" pitchFamily="34" charset="0"/>
              <a:buChar char="−"/>
              <a:defRPr sz="1200"/>
            </a:lvl3pPr>
            <a:lvl4pPr marL="1600160" indent="-228594">
              <a:lnSpc>
                <a:spcPct val="100000"/>
              </a:lnSpc>
              <a:buClr>
                <a:srgbClr val="DB5431"/>
              </a:buClr>
              <a:buFont typeface="Century Gothic" panose="020B0502020202020204" pitchFamily="34" charset="0"/>
              <a:buChar char="*"/>
              <a:defRPr sz="1200"/>
            </a:lvl4pPr>
            <a:lvl5pPr marL="2057349" indent="-228594">
              <a:lnSpc>
                <a:spcPct val="100000"/>
              </a:lnSpc>
              <a:buClr>
                <a:srgbClr val="DB5431"/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ED840E-B953-433C-8986-BB1613DFF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582843"/>
            <a:ext cx="5183188" cy="422940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DB18EA-F705-48DA-BCA6-FAD8348C5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005783"/>
            <a:ext cx="5183188" cy="438877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685783" indent="-228594">
              <a:lnSpc>
                <a:spcPct val="100000"/>
              </a:lnSpc>
              <a:buClr>
                <a:srgbClr val="DB5431"/>
              </a:buClr>
              <a:buFont typeface="Arial" panose="020B0604020202020204" pitchFamily="34" charset="0"/>
              <a:buChar char="•"/>
              <a:defRPr sz="1200"/>
            </a:lvl2pPr>
            <a:lvl3pPr marL="1142971" indent="-228594">
              <a:lnSpc>
                <a:spcPct val="100000"/>
              </a:lnSpc>
              <a:buClr>
                <a:srgbClr val="DB5431"/>
              </a:buClr>
              <a:buFont typeface="Century Gothic" panose="020B0502020202020204" pitchFamily="34" charset="0"/>
              <a:buChar char="−"/>
              <a:defRPr sz="1200"/>
            </a:lvl3pPr>
            <a:lvl4pPr marL="1600160" indent="-228594">
              <a:lnSpc>
                <a:spcPct val="100000"/>
              </a:lnSpc>
              <a:buClr>
                <a:srgbClr val="DB5431"/>
              </a:buClr>
              <a:buFont typeface="Century Gothic" panose="020B0502020202020204" pitchFamily="34" charset="0"/>
              <a:buChar char="*"/>
              <a:defRPr sz="1200"/>
            </a:lvl4pPr>
            <a:lvl5pPr marL="2057349" indent="-228594">
              <a:lnSpc>
                <a:spcPct val="100000"/>
              </a:lnSpc>
              <a:buClr>
                <a:srgbClr val="DB5431"/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EED080-EF04-43D1-BEF8-0CF558D9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427"/>
            <a:ext cx="2743200" cy="365125"/>
          </a:xfrm>
          <a:prstGeom prst="rect">
            <a:avLst/>
          </a:prstGeom>
        </p:spPr>
        <p:txBody>
          <a:bodyPr/>
          <a:lstStyle/>
          <a:p>
            <a:fld id="{D3C4C2F6-B796-4392-8436-FA60F7F00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5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+ 2 colonnes contenu texte ou multimedia + sous-tit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30FEF-E0D0-4453-ACFB-0E313098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8980487" cy="96244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CFA5A3-46DF-40A0-B75E-3551170AB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790700"/>
            <a:ext cx="5157787" cy="460385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buClr>
                <a:srgbClr val="DB5431"/>
              </a:buClr>
              <a:defRPr sz="1200"/>
            </a:lvl2pPr>
            <a:lvl3pPr marL="1142971" indent="-228594">
              <a:lnSpc>
                <a:spcPct val="100000"/>
              </a:lnSpc>
              <a:buClr>
                <a:srgbClr val="DB5431"/>
              </a:buClr>
              <a:buFont typeface="Century Gothic" panose="020B0502020202020204" pitchFamily="34" charset="0"/>
              <a:buChar char="−"/>
              <a:defRPr sz="1200"/>
            </a:lvl3pPr>
            <a:lvl4pPr marL="1600160" indent="-228594">
              <a:lnSpc>
                <a:spcPct val="100000"/>
              </a:lnSpc>
              <a:buClr>
                <a:srgbClr val="DB5431"/>
              </a:buClr>
              <a:buFont typeface="Century Gothic" panose="020B0502020202020204" pitchFamily="34" charset="0"/>
              <a:buChar char="*"/>
              <a:defRPr sz="1200"/>
            </a:lvl4pPr>
            <a:lvl5pPr marL="2057349" indent="-228594">
              <a:lnSpc>
                <a:spcPct val="100000"/>
              </a:lnSpc>
              <a:buClr>
                <a:srgbClr val="DB5431"/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EED080-EF04-43D1-BEF8-0CF558D9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427"/>
            <a:ext cx="2743200" cy="365125"/>
          </a:xfrm>
          <a:prstGeom prst="rect">
            <a:avLst/>
          </a:prstGeom>
        </p:spPr>
        <p:txBody>
          <a:bodyPr/>
          <a:lstStyle/>
          <a:p>
            <a:fld id="{D3C4C2F6-B796-4392-8436-FA60F7F008C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3D638397-7AFE-49B8-9731-083280D101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3991" y="1327566"/>
            <a:ext cx="5080408" cy="5605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 sous-titre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18BBB07D-F489-477E-AE2B-12668138D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8291" y="1327565"/>
            <a:ext cx="5123921" cy="506698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14672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+ 2 colonnes contenu texte ou multimedia + sous-tit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30FEF-E0D0-4453-ACFB-0E313098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65126"/>
            <a:ext cx="10552112" cy="96243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CFA5A3-46DF-40A0-B75E-3551170AB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435" y="1790699"/>
            <a:ext cx="5157787" cy="4603855"/>
          </a:xfrm>
        </p:spPr>
        <p:txBody>
          <a:bodyPr/>
          <a:lstStyle>
            <a:lvl1pPr algn="l">
              <a:lnSpc>
                <a:spcPct val="100000"/>
              </a:lnSpc>
              <a:defRPr/>
            </a:lvl1pPr>
            <a:lvl2pPr algn="l">
              <a:lnSpc>
                <a:spcPct val="100000"/>
              </a:lnSpc>
              <a:buClr>
                <a:srgbClr val="DB5431"/>
              </a:buClr>
              <a:defRPr sz="1200"/>
            </a:lvl2pPr>
            <a:lvl3pPr marL="1142971" indent="-228594" algn="l">
              <a:lnSpc>
                <a:spcPct val="100000"/>
              </a:lnSpc>
              <a:buClr>
                <a:srgbClr val="DB5431"/>
              </a:buClr>
              <a:buFont typeface="Century Gothic" panose="020B0502020202020204" pitchFamily="34" charset="0"/>
              <a:buChar char="−"/>
              <a:defRPr sz="1200"/>
            </a:lvl3pPr>
            <a:lvl4pPr marL="1600160" indent="-228594" algn="l">
              <a:lnSpc>
                <a:spcPct val="100000"/>
              </a:lnSpc>
              <a:buClr>
                <a:srgbClr val="DB5431"/>
              </a:buClr>
              <a:buFont typeface="Century Gothic" panose="020B0502020202020204" pitchFamily="34" charset="0"/>
              <a:buChar char="*"/>
              <a:defRPr sz="1200"/>
            </a:lvl4pPr>
            <a:lvl5pPr marL="2057349" indent="-228594" algn="l">
              <a:lnSpc>
                <a:spcPct val="100000"/>
              </a:lnSpc>
              <a:buClr>
                <a:srgbClr val="DB5431"/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EED080-EF04-43D1-BEF8-0CF558D9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427"/>
            <a:ext cx="2743200" cy="365125"/>
          </a:xfrm>
          <a:prstGeom prst="rect">
            <a:avLst/>
          </a:prstGeom>
        </p:spPr>
        <p:txBody>
          <a:bodyPr/>
          <a:lstStyle/>
          <a:p>
            <a:fld id="{D3C4C2F6-B796-4392-8436-FA60F7F008C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3D638397-7AFE-49B8-9731-083280D101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6435" y="1327566"/>
            <a:ext cx="5175778" cy="56057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fr-FR"/>
              <a:t>Modifier le sous-titre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18BBB07D-F489-477E-AE2B-12668138D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7" y="1327565"/>
            <a:ext cx="5123921" cy="506698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9550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A00FE4F-CA6E-4DE8-A281-28705DA2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510073-6BB0-4650-AB41-1E672263B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4BA2C-25D1-4A0A-934C-4624991E7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84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3C4C2F6-B796-4392-8436-FA60F7F00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99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DB5431"/>
        </a:buClr>
        <a:buFontTx/>
        <a:buBlip>
          <a:blip r:embed="rId16"/>
        </a:buBlip>
        <a:defRPr sz="1200" kern="1200">
          <a:solidFill>
            <a:srgbClr val="434343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://www.omeaconseil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www.linkedin.com/company/omea/mycompany/?viewAsMember=true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omeaconseil.fr" TargetMode="External"/><Relationship Id="rId13" Type="http://schemas.openxmlformats.org/officeDocument/2006/relationships/image" Target="../media/image61.svg"/><Relationship Id="rId3" Type="http://schemas.openxmlformats.org/officeDocument/2006/relationships/hyperlink" Target="mailto:sophia.garcia@omeaconseil.fr" TargetMode="External"/><Relationship Id="rId7" Type="http://schemas.openxmlformats.org/officeDocument/2006/relationships/image" Target="../media/image57.svg"/><Relationship Id="rId12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59.sv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hyperlink" Target="http://www.omeaconseil.fr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1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hart" Target="../charts/chart2.xml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ciel, extérieur&#10;&#10;Description générée automatiquement">
            <a:extLst>
              <a:ext uri="{FF2B5EF4-FFF2-40B4-BE49-F238E27FC236}">
                <a16:creationId xmlns:a16="http://schemas.microsoft.com/office/drawing/2014/main" id="{8E55E492-E256-7CDE-B8BA-4161783FEE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6"/>
          <a:stretch/>
        </p:blipFill>
        <p:spPr>
          <a:xfrm>
            <a:off x="3004868" y="0"/>
            <a:ext cx="9187132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C481FA6-1326-4C9F-949C-F882F602DC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1839" y="215819"/>
            <a:ext cx="1712548" cy="11474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14E8D3-7D40-4334-A977-E00F045D4098}"/>
              </a:ext>
            </a:extLst>
          </p:cNvPr>
          <p:cNvSpPr/>
          <p:nvPr/>
        </p:nvSpPr>
        <p:spPr>
          <a:xfrm>
            <a:off x="512767" y="2101268"/>
            <a:ext cx="6773333" cy="3665738"/>
          </a:xfrm>
          <a:prstGeom prst="rect">
            <a:avLst/>
          </a:prstGeom>
          <a:solidFill>
            <a:srgbClr val="DB5431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9" name="Google Shape;129;p26"/>
          <p:cNvSpPr txBox="1">
            <a:spLocks noGrp="1"/>
          </p:cNvSpPr>
          <p:nvPr>
            <p:ph type="subTitle" idx="1"/>
          </p:nvPr>
        </p:nvSpPr>
        <p:spPr>
          <a:xfrm>
            <a:off x="707401" y="3934137"/>
            <a:ext cx="6238410" cy="95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 algn="l"/>
            <a:r>
              <a:rPr lang="fr-FR" sz="2667">
                <a:solidFill>
                  <a:srgbClr val="FCF3ED"/>
                </a:solidFill>
                <a:latin typeface="Montserrat" panose="00000500000000000000" pitchFamily="50" charset="0"/>
              </a:rPr>
              <a:t>OFFRE 2023  </a:t>
            </a:r>
            <a:endParaRPr sz="2667">
              <a:solidFill>
                <a:srgbClr val="FCF3ED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Google Shape;129;p26">
            <a:extLst>
              <a:ext uri="{FF2B5EF4-FFF2-40B4-BE49-F238E27FC236}">
                <a16:creationId xmlns:a16="http://schemas.microsoft.com/office/drawing/2014/main" id="{816E30F4-5AFB-FE80-2A50-1283B237266A}"/>
              </a:ext>
            </a:extLst>
          </p:cNvPr>
          <p:cNvSpPr txBox="1">
            <a:spLocks/>
          </p:cNvSpPr>
          <p:nvPr/>
        </p:nvSpPr>
        <p:spPr>
          <a:xfrm>
            <a:off x="447177" y="422009"/>
            <a:ext cx="6238410" cy="5882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fr-FR" sz="2400" b="1">
                <a:solidFill>
                  <a:srgbClr val="515E6B"/>
                </a:solidFill>
                <a:latin typeface="Montserrat ExtraBold" panose="00000900000000000000" pitchFamily="2" charset="0"/>
              </a:rPr>
              <a:t>VOS PROJETS, NOS SOLUTIONS </a:t>
            </a:r>
          </a:p>
        </p:txBody>
      </p:sp>
      <p:sp>
        <p:nvSpPr>
          <p:cNvPr id="11" name="Google Shape;129;p26">
            <a:extLst>
              <a:ext uri="{FF2B5EF4-FFF2-40B4-BE49-F238E27FC236}">
                <a16:creationId xmlns:a16="http://schemas.microsoft.com/office/drawing/2014/main" id="{60A1C22D-1273-F1B0-7D47-A0EEDC12AD4E}"/>
              </a:ext>
            </a:extLst>
          </p:cNvPr>
          <p:cNvSpPr txBox="1">
            <a:spLocks/>
          </p:cNvSpPr>
          <p:nvPr/>
        </p:nvSpPr>
        <p:spPr>
          <a:xfrm>
            <a:off x="470966" y="330905"/>
            <a:ext cx="5699474" cy="95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fr-FR" sz="1600">
                <a:solidFill>
                  <a:srgbClr val="DB5431"/>
                </a:solidFill>
                <a:latin typeface="Montserrat Light" pitchFamily="2" charset="77"/>
              </a:rPr>
              <a:t>INGÉNIERIE – CONSEIL –  MANAGEMENT DE PROJET</a:t>
            </a:r>
          </a:p>
        </p:txBody>
      </p:sp>
      <p:pic>
        <p:nvPicPr>
          <p:cNvPr id="33" name="Image 32">
            <a:hlinkClick r:id="rId5"/>
            <a:extLst>
              <a:ext uri="{FF2B5EF4-FFF2-40B4-BE49-F238E27FC236}">
                <a16:creationId xmlns:a16="http://schemas.microsoft.com/office/drawing/2014/main" id="{9B305C8A-7C11-5C40-F192-E7F56C849E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3430" y="1288397"/>
            <a:ext cx="227771" cy="196403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5E430D56-8A02-2593-A6E0-6BEA388EC8CA}"/>
              </a:ext>
            </a:extLst>
          </p:cNvPr>
          <p:cNvGrpSpPr/>
          <p:nvPr/>
        </p:nvGrpSpPr>
        <p:grpSpPr>
          <a:xfrm>
            <a:off x="9694416" y="193163"/>
            <a:ext cx="310718" cy="264326"/>
            <a:chOff x="9694416" y="193163"/>
            <a:chExt cx="310718" cy="264326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71F38996-E6DA-B2FD-3AAE-4521F7FBEFA5}"/>
                </a:ext>
              </a:extLst>
            </p:cNvPr>
            <p:cNvCxnSpPr>
              <a:cxnSpLocks/>
            </p:cNvCxnSpPr>
            <p:nvPr/>
          </p:nvCxnSpPr>
          <p:spPr>
            <a:xfrm>
              <a:off x="9694416" y="196735"/>
              <a:ext cx="31071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09F0358C-4534-A09F-E239-BCBD66265946}"/>
                </a:ext>
              </a:extLst>
            </p:cNvPr>
            <p:cNvCxnSpPr>
              <a:cxnSpLocks/>
            </p:cNvCxnSpPr>
            <p:nvPr/>
          </p:nvCxnSpPr>
          <p:spPr>
            <a:xfrm>
              <a:off x="9699076" y="193163"/>
              <a:ext cx="0" cy="26432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B509022-2E31-554A-AADC-B85DE94CD2A0}"/>
              </a:ext>
            </a:extLst>
          </p:cNvPr>
          <p:cNvGrpSpPr/>
          <p:nvPr/>
        </p:nvGrpSpPr>
        <p:grpSpPr>
          <a:xfrm>
            <a:off x="11727406" y="1386599"/>
            <a:ext cx="248363" cy="264326"/>
            <a:chOff x="11727406" y="1386599"/>
            <a:chExt cx="248363" cy="264326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EA05E369-6A91-AEC7-42AE-128D29AFAD7F}"/>
                </a:ext>
              </a:extLst>
            </p:cNvPr>
            <p:cNvCxnSpPr>
              <a:cxnSpLocks/>
            </p:cNvCxnSpPr>
            <p:nvPr/>
          </p:nvCxnSpPr>
          <p:spPr>
            <a:xfrm>
              <a:off x="11727406" y="1642047"/>
              <a:ext cx="24479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217F165-AB9B-ECD9-2995-D494E75F81D6}"/>
                </a:ext>
              </a:extLst>
            </p:cNvPr>
            <p:cNvCxnSpPr>
              <a:cxnSpLocks/>
            </p:cNvCxnSpPr>
            <p:nvPr/>
          </p:nvCxnSpPr>
          <p:spPr>
            <a:xfrm>
              <a:off x="11975769" y="1386599"/>
              <a:ext cx="0" cy="26432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hlinkClick r:id="rId7"/>
            <a:extLst>
              <a:ext uri="{FF2B5EF4-FFF2-40B4-BE49-F238E27FC236}">
                <a16:creationId xmlns:a16="http://schemas.microsoft.com/office/drawing/2014/main" id="{64558176-EEF0-E6DA-78AF-4E2B8F013D82}"/>
              </a:ext>
            </a:extLst>
          </p:cNvPr>
          <p:cNvSpPr/>
          <p:nvPr/>
        </p:nvSpPr>
        <p:spPr>
          <a:xfrm>
            <a:off x="10238067" y="1339815"/>
            <a:ext cx="1627072" cy="131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Google Shape;130;p26">
            <a:extLst>
              <a:ext uri="{FF2B5EF4-FFF2-40B4-BE49-F238E27FC236}">
                <a16:creationId xmlns:a16="http://schemas.microsoft.com/office/drawing/2014/main" id="{E80310BD-988A-0E5A-2C10-BB048124498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7401" y="2315610"/>
            <a:ext cx="6483025" cy="19658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/>
            <a:r>
              <a:rPr lang="fr-FR" sz="5867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business line</a:t>
            </a:r>
            <a:br>
              <a:rPr lang="fr-FR" sz="5867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</a:br>
            <a:r>
              <a:rPr lang="fr-FR" sz="5867" err="1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qhse</a:t>
            </a:r>
            <a:r>
              <a:rPr lang="fr-FR" sz="5867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 &amp; </a:t>
            </a:r>
            <a:r>
              <a:rPr lang="fr-FR" sz="5867" err="1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rse</a:t>
            </a:r>
            <a:r>
              <a:rPr lang="fr-FR" sz="5867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 </a:t>
            </a:r>
            <a:endParaRPr sz="5867">
              <a:solidFill>
                <a:schemeClr val="lt1"/>
              </a:solidFill>
              <a:latin typeface="Montserrat ExtraBold" panose="00000900000000000000" pitchFamily="50" charset="0"/>
              <a:sym typeface="Livvic"/>
            </a:endParaRPr>
          </a:p>
        </p:txBody>
      </p:sp>
      <p:sp>
        <p:nvSpPr>
          <p:cNvPr id="4" name="Google Shape;129;p26">
            <a:hlinkClick r:id="rId7"/>
            <a:extLst>
              <a:ext uri="{FF2B5EF4-FFF2-40B4-BE49-F238E27FC236}">
                <a16:creationId xmlns:a16="http://schemas.microsoft.com/office/drawing/2014/main" id="{A9B46687-215C-F4FD-E46C-A5240B16202A}"/>
              </a:ext>
            </a:extLst>
          </p:cNvPr>
          <p:cNvSpPr txBox="1">
            <a:spLocks/>
          </p:cNvSpPr>
          <p:nvPr/>
        </p:nvSpPr>
        <p:spPr>
          <a:xfrm>
            <a:off x="10107315" y="1312740"/>
            <a:ext cx="2071682" cy="2967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fr-FR" sz="1200">
                <a:solidFill>
                  <a:srgbClr val="DB5431"/>
                </a:solidFill>
                <a:latin typeface="Montserrat" pitchFamily="2" charset="77"/>
                <a:cs typeface="Calibri" panose="020F0502020204030204" pitchFamily="34" charset="0"/>
              </a:rPr>
              <a:t>www.omeaconseil.fr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E0F037-AA64-1D03-0676-2877213DF3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145" y="1194693"/>
            <a:ext cx="400356" cy="400356"/>
          </a:xfrm>
          <a:prstGeom prst="rect">
            <a:avLst/>
          </a:prstGeom>
        </p:spPr>
      </p:pic>
      <p:sp>
        <p:nvSpPr>
          <p:cNvPr id="10" name="Google Shape;129;p26">
            <a:extLst>
              <a:ext uri="{FF2B5EF4-FFF2-40B4-BE49-F238E27FC236}">
                <a16:creationId xmlns:a16="http://schemas.microsoft.com/office/drawing/2014/main" id="{F0428E92-AC8B-B4A8-DE5B-C90D550E13FC}"/>
              </a:ext>
            </a:extLst>
          </p:cNvPr>
          <p:cNvSpPr txBox="1">
            <a:spLocks/>
          </p:cNvSpPr>
          <p:nvPr/>
        </p:nvSpPr>
        <p:spPr>
          <a:xfrm>
            <a:off x="470966" y="6115401"/>
            <a:ext cx="2071682" cy="2967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fr-FR" sz="1600">
                <a:solidFill>
                  <a:schemeClr val="accent2">
                    <a:lumMod val="75000"/>
                    <a:lumOff val="25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PARIS – LYON </a:t>
            </a:r>
          </a:p>
        </p:txBody>
      </p:sp>
    </p:spTree>
    <p:extLst>
      <p:ext uri="{BB962C8B-B14F-4D97-AF65-F5344CB8AC3E}">
        <p14:creationId xmlns:p14="http://schemas.microsoft.com/office/powerpoint/2010/main" val="3433455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8D8DD2-59FC-40B8-B5EF-B0105CA7AD7C}"/>
              </a:ext>
            </a:extLst>
          </p:cNvPr>
          <p:cNvSpPr/>
          <p:nvPr/>
        </p:nvSpPr>
        <p:spPr>
          <a:xfrm>
            <a:off x="952624" y="1856511"/>
            <a:ext cx="10515600" cy="4142508"/>
          </a:xfrm>
          <a:prstGeom prst="rect">
            <a:avLst/>
          </a:prstGeom>
          <a:solidFill>
            <a:srgbClr val="FC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7B52456-5453-4F93-B4F6-7D2602E21C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8DAEC2B-89D1-467B-9D96-4F68447F957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BA1750DB-E082-4DF5-9322-BF54B4A9DE98}"/>
              </a:ext>
            </a:extLst>
          </p:cNvPr>
          <p:cNvSpPr txBox="1">
            <a:spLocks/>
          </p:cNvSpPr>
          <p:nvPr/>
        </p:nvSpPr>
        <p:spPr>
          <a:xfrm>
            <a:off x="1513321" y="3061126"/>
            <a:ext cx="4693515" cy="275778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DB5431"/>
              </a:buClr>
              <a:buFontTx/>
              <a:buBlip>
                <a:blip r:embed="rId2"/>
              </a:buBlip>
              <a:defRPr sz="12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Accompagner à la mise en place de système de management de l’environnement.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Répondre aux exigences du Code de l’Environnement et de la Règlementation des Installations Classées pour la Protection de l’Environnement (ICPE).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Accompagner à la mise en œuvre du SME et une démarche de développement durable.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Elaborer et gérer un dossier de déclaration et / ou d’autorisation ICPE</a:t>
            </a:r>
          </a:p>
          <a:p>
            <a:pPr>
              <a:lnSpc>
                <a:spcPct val="100000"/>
              </a:lnSpc>
              <a:buClr>
                <a:schemeClr val="accent6"/>
              </a:buClr>
            </a:pPr>
            <a:endParaRPr lang="fr-FR" dirty="0">
              <a:solidFill>
                <a:schemeClr val="accent6"/>
              </a:solidFill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FEEE42B-0267-46C5-9C58-D1839C45ED50}"/>
              </a:ext>
            </a:extLst>
          </p:cNvPr>
          <p:cNvGrpSpPr/>
          <p:nvPr/>
        </p:nvGrpSpPr>
        <p:grpSpPr>
          <a:xfrm>
            <a:off x="11001261" y="5557424"/>
            <a:ext cx="324829" cy="318848"/>
            <a:chOff x="11755022" y="6019268"/>
            <a:chExt cx="324829" cy="318848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A47DA70-C11C-48BE-A9A7-5A453E20468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063927" y="6019268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A592E9D5-F76F-4064-BA94-559BDF74FFC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755022" y="6323413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1622434-322D-4207-B964-F2A3CE73CE48}"/>
              </a:ext>
            </a:extLst>
          </p:cNvPr>
          <p:cNvGrpSpPr/>
          <p:nvPr/>
        </p:nvGrpSpPr>
        <p:grpSpPr>
          <a:xfrm>
            <a:off x="1101519" y="1984476"/>
            <a:ext cx="324829" cy="318848"/>
            <a:chOff x="7718814" y="363540"/>
            <a:chExt cx="324829" cy="318848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AF2E53BF-7F12-4FB0-B79B-988D9CF911DE}"/>
                </a:ext>
              </a:extLst>
            </p:cNvPr>
            <p:cNvCxnSpPr>
              <a:cxnSpLocks/>
            </p:cNvCxnSpPr>
            <p:nvPr/>
          </p:nvCxnSpPr>
          <p:spPr>
            <a:xfrm>
              <a:off x="7734738" y="363540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2C86197C-C7A4-4742-AB09-523C0876F591}"/>
                </a:ext>
              </a:extLst>
            </p:cNvPr>
            <p:cNvCxnSpPr>
              <a:cxnSpLocks/>
            </p:cNvCxnSpPr>
            <p:nvPr/>
          </p:nvCxnSpPr>
          <p:spPr>
            <a:xfrm>
              <a:off x="7718814" y="377266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re 1">
            <a:extLst>
              <a:ext uri="{FF2B5EF4-FFF2-40B4-BE49-F238E27FC236}">
                <a16:creationId xmlns:a16="http://schemas.microsoft.com/office/drawing/2014/main" id="{4D820062-4058-484C-D5C9-57F7A9DF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tabLst>
                <a:tab pos="8701088" algn="l"/>
              </a:tabLst>
            </a:pPr>
            <a:r>
              <a:rPr lang="fr-FR" sz="4800">
                <a:solidFill>
                  <a:schemeClr val="accent6"/>
                </a:solidFill>
              </a:rPr>
              <a:t>notre</a:t>
            </a:r>
            <a:r>
              <a:rPr lang="fr-FR" sz="4800">
                <a:solidFill>
                  <a:schemeClr val="accent2"/>
                </a:solidFill>
              </a:rPr>
              <a:t> </a:t>
            </a:r>
            <a:r>
              <a:rPr lang="fr-FR" sz="4800">
                <a:solidFill>
                  <a:srgbClr val="DB5431"/>
                </a:solidFill>
              </a:rPr>
              <a:t>Savoir-faire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A5AC4FA-D72A-A797-C4BC-C6589E935BE6}"/>
              </a:ext>
            </a:extLst>
          </p:cNvPr>
          <p:cNvSpPr txBox="1"/>
          <p:nvPr/>
        </p:nvSpPr>
        <p:spPr>
          <a:xfrm>
            <a:off x="2044238" y="2541831"/>
            <a:ext cx="42734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100"/>
            </a:pPr>
            <a:r>
              <a:rPr lang="fr-FR" sz="1600" b="1">
                <a:solidFill>
                  <a:srgbClr val="DB5431"/>
                </a:solidFill>
                <a:latin typeface="Montserrat SemiBold" pitchFamily="2" charset="77"/>
              </a:rPr>
              <a:t>MANAGEMENT DE L’ENVIRONNEMENT</a:t>
            </a:r>
          </a:p>
          <a:p>
            <a:pPr>
              <a:buSzPts val="1100"/>
              <a:buFont typeface="Arial"/>
              <a:buNone/>
            </a:pPr>
            <a:endParaRPr lang="fr-FR" sz="1400" b="0">
              <a:solidFill>
                <a:srgbClr val="434343"/>
              </a:solidFill>
              <a:latin typeface="Montserrat" panose="00000500000000000000" pitchFamily="50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ED0475-15B5-A6A4-77C0-859B1AB4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8752" y="2313916"/>
            <a:ext cx="504914" cy="50491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607DC4D-E374-7E3F-7A7A-2D4AE989757F}"/>
              </a:ext>
            </a:extLst>
          </p:cNvPr>
          <p:cNvSpPr txBox="1"/>
          <p:nvPr/>
        </p:nvSpPr>
        <p:spPr>
          <a:xfrm>
            <a:off x="7184266" y="2569684"/>
            <a:ext cx="39409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100"/>
            </a:pPr>
            <a:r>
              <a:rPr lang="fr-FR" sz="1600" b="1">
                <a:solidFill>
                  <a:srgbClr val="DB5431"/>
                </a:solidFill>
                <a:latin typeface="Montserrat SemiBold" pitchFamily="2" charset="77"/>
              </a:rPr>
              <a:t>CERTIFICATION ET LABELLISATION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4F28CC8-1C64-2927-F086-6687F42C09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8780" y="2341626"/>
            <a:ext cx="504914" cy="504914"/>
          </a:xfrm>
          <a:prstGeom prst="rect">
            <a:avLst/>
          </a:prstGeom>
        </p:spPr>
      </p:pic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0404E663-805F-47B8-8C58-064EFE49D8EE}"/>
              </a:ext>
            </a:extLst>
          </p:cNvPr>
          <p:cNvSpPr txBox="1">
            <a:spLocks/>
          </p:cNvSpPr>
          <p:nvPr/>
        </p:nvSpPr>
        <p:spPr>
          <a:xfrm>
            <a:off x="6672547" y="3046569"/>
            <a:ext cx="4452653" cy="250198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DB5431"/>
              </a:buClr>
              <a:buFontTx/>
              <a:buBlip>
                <a:blip r:embed="rId2"/>
              </a:buBlip>
              <a:defRPr sz="12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Accompagner les démarches de certification ISO 9001 ISO 14001 ISO 45001 ISO 50001 ISO 26000 ou autres certifications plus spécifiques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Réaliser des audits internes et de pré-certification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Réaliser des audits internes de conformité réglementaire et de recensement des ICPE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Accompagner à l’obtention des labels B-Corp, label Lucie, label bas carbone ou autres labels spécifiques</a:t>
            </a:r>
          </a:p>
          <a:p>
            <a:pPr>
              <a:lnSpc>
                <a:spcPct val="100000"/>
              </a:lnSpc>
              <a:buClr>
                <a:schemeClr val="accent6"/>
              </a:buClr>
            </a:pP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1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8D8DD2-59FC-40B8-B5EF-B0105CA7AD7C}"/>
              </a:ext>
            </a:extLst>
          </p:cNvPr>
          <p:cNvSpPr/>
          <p:nvPr/>
        </p:nvSpPr>
        <p:spPr>
          <a:xfrm>
            <a:off x="952624" y="1856511"/>
            <a:ext cx="10515600" cy="4142508"/>
          </a:xfrm>
          <a:prstGeom prst="rect">
            <a:avLst/>
          </a:prstGeom>
          <a:solidFill>
            <a:srgbClr val="FC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7B52456-5453-4F93-B4F6-7D2602E21C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8DAEC2B-89D1-467B-9D96-4F68447F957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BA1750DB-E082-4DF5-9322-BF54B4A9DE98}"/>
              </a:ext>
            </a:extLst>
          </p:cNvPr>
          <p:cNvSpPr txBox="1">
            <a:spLocks/>
          </p:cNvSpPr>
          <p:nvPr/>
        </p:nvSpPr>
        <p:spPr>
          <a:xfrm>
            <a:off x="1509477" y="3103261"/>
            <a:ext cx="4104773" cy="250198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DB5431"/>
              </a:buClr>
              <a:buFontTx/>
              <a:buBlip>
                <a:blip r:embed="rId2"/>
              </a:buBlip>
              <a:defRPr sz="12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Accompagner la direction à l’écriture de la politique d’entreprise</a:t>
            </a:r>
          </a:p>
          <a:p>
            <a:pPr algn="just" fontAlgn="base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Accompagner la rédaction de la politique d’environnement </a:t>
            </a:r>
          </a:p>
          <a:p>
            <a:pPr algn="just" fontAlgn="base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Mettre en place une démarche de responsabilité sociétale des entreprises</a:t>
            </a:r>
          </a:p>
          <a:p>
            <a:pPr>
              <a:lnSpc>
                <a:spcPct val="100000"/>
              </a:lnSpc>
              <a:buClr>
                <a:schemeClr val="accent6"/>
              </a:buClr>
            </a:pPr>
            <a:r>
              <a:rPr lang="fr-FR" dirty="0">
                <a:solidFill>
                  <a:schemeClr val="accent6"/>
                </a:solidFill>
              </a:rPr>
              <a:t>Accompagner à la démarche d’amélioration continue 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FEEE42B-0267-46C5-9C58-D1839C45ED50}"/>
              </a:ext>
            </a:extLst>
          </p:cNvPr>
          <p:cNvGrpSpPr/>
          <p:nvPr/>
        </p:nvGrpSpPr>
        <p:grpSpPr>
          <a:xfrm>
            <a:off x="11001261" y="5557424"/>
            <a:ext cx="324829" cy="318848"/>
            <a:chOff x="11755022" y="6019268"/>
            <a:chExt cx="324829" cy="318848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A47DA70-C11C-48BE-A9A7-5A453E20468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063927" y="6019268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A592E9D5-F76F-4064-BA94-559BDF74FFC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755022" y="6323413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1622434-322D-4207-B964-F2A3CE73CE48}"/>
              </a:ext>
            </a:extLst>
          </p:cNvPr>
          <p:cNvGrpSpPr/>
          <p:nvPr/>
        </p:nvGrpSpPr>
        <p:grpSpPr>
          <a:xfrm>
            <a:off x="1101519" y="1984476"/>
            <a:ext cx="324829" cy="318848"/>
            <a:chOff x="7718814" y="363540"/>
            <a:chExt cx="324829" cy="318848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AF2E53BF-7F12-4FB0-B79B-988D9CF911DE}"/>
                </a:ext>
              </a:extLst>
            </p:cNvPr>
            <p:cNvCxnSpPr>
              <a:cxnSpLocks/>
            </p:cNvCxnSpPr>
            <p:nvPr/>
          </p:nvCxnSpPr>
          <p:spPr>
            <a:xfrm>
              <a:off x="7734738" y="363540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2C86197C-C7A4-4742-AB09-523C0876F591}"/>
                </a:ext>
              </a:extLst>
            </p:cNvPr>
            <p:cNvCxnSpPr>
              <a:cxnSpLocks/>
            </p:cNvCxnSpPr>
            <p:nvPr/>
          </p:nvCxnSpPr>
          <p:spPr>
            <a:xfrm>
              <a:off x="7718814" y="377266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re 1">
            <a:extLst>
              <a:ext uri="{FF2B5EF4-FFF2-40B4-BE49-F238E27FC236}">
                <a16:creationId xmlns:a16="http://schemas.microsoft.com/office/drawing/2014/main" id="{4D820062-4058-484C-D5C9-57F7A9DF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tabLst>
                <a:tab pos="8701088" algn="l"/>
              </a:tabLst>
            </a:pPr>
            <a:r>
              <a:rPr lang="fr-FR" sz="4800">
                <a:solidFill>
                  <a:schemeClr val="accent6"/>
                </a:solidFill>
              </a:rPr>
              <a:t>notre</a:t>
            </a:r>
            <a:r>
              <a:rPr lang="fr-FR" sz="4800">
                <a:solidFill>
                  <a:schemeClr val="accent2"/>
                </a:solidFill>
              </a:rPr>
              <a:t> </a:t>
            </a:r>
            <a:r>
              <a:rPr lang="fr-FR" sz="4800">
                <a:solidFill>
                  <a:srgbClr val="DB5431"/>
                </a:solidFill>
              </a:rPr>
              <a:t>Savoir-faire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A5AC4FA-D72A-A797-C4BC-C6589E935BE6}"/>
              </a:ext>
            </a:extLst>
          </p:cNvPr>
          <p:cNvSpPr txBox="1"/>
          <p:nvPr/>
        </p:nvSpPr>
        <p:spPr>
          <a:xfrm>
            <a:off x="2044238" y="2556380"/>
            <a:ext cx="17519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100"/>
            </a:pPr>
            <a:r>
              <a:rPr lang="fr-FR" sz="1600" b="1">
                <a:solidFill>
                  <a:srgbClr val="DB5431"/>
                </a:solidFill>
                <a:latin typeface="Montserrat SemiBold" pitchFamily="2" charset="77"/>
              </a:rPr>
              <a:t>STRATÉGIE</a:t>
            </a:r>
          </a:p>
          <a:p>
            <a:pPr>
              <a:buSzPts val="1100"/>
              <a:buFont typeface="Arial"/>
              <a:buNone/>
            </a:pPr>
            <a:endParaRPr lang="fr-FR" sz="1400" b="0">
              <a:solidFill>
                <a:srgbClr val="434343"/>
              </a:solidFill>
              <a:latin typeface="Montserrat" panose="00000500000000000000" pitchFamily="50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ED0475-15B5-A6A4-77C0-859B1AB4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8752" y="2313916"/>
            <a:ext cx="504914" cy="504914"/>
          </a:xfrm>
          <a:prstGeom prst="rect">
            <a:avLst/>
          </a:prstGeom>
        </p:spPr>
      </p:pic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0404E663-805F-47B8-8C58-064EFE49D8EE}"/>
              </a:ext>
            </a:extLst>
          </p:cNvPr>
          <p:cNvSpPr txBox="1">
            <a:spLocks/>
          </p:cNvSpPr>
          <p:nvPr/>
        </p:nvSpPr>
        <p:spPr>
          <a:xfrm>
            <a:off x="6726124" y="3103260"/>
            <a:ext cx="3931525" cy="250198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DB5431"/>
              </a:buClr>
              <a:buFontTx/>
              <a:buBlip>
                <a:blip r:embed="rId2"/>
              </a:buBlip>
              <a:defRPr sz="12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5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Construire un système documentaire adapté</a:t>
            </a:r>
          </a:p>
          <a:p>
            <a:pPr fontAlgn="base">
              <a:lnSpc>
                <a:spcPct val="115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Créer le SMQ informatisé pour l’ensemble de la documentation qualité</a:t>
            </a:r>
          </a:p>
          <a:p>
            <a:pPr fontAlgn="base">
              <a:lnSpc>
                <a:spcPct val="115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Rédiger le manuel qualité (politique et analyse)</a:t>
            </a:r>
          </a:p>
          <a:p>
            <a:pPr fontAlgn="base">
              <a:lnSpc>
                <a:spcPct val="115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Construire une cartographie des processus de l’entreprise</a:t>
            </a:r>
          </a:p>
          <a:p>
            <a:pPr fontAlgn="base">
              <a:lnSpc>
                <a:spcPct val="115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Décrire les processus de l’entreprise dans des fiches processus</a:t>
            </a:r>
          </a:p>
          <a:p>
            <a:pPr>
              <a:lnSpc>
                <a:spcPct val="100000"/>
              </a:lnSpc>
              <a:buClr>
                <a:schemeClr val="accent6"/>
              </a:buClr>
            </a:pP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395F1EB-A39C-E7F1-D5D6-2B1565E7519D}"/>
              </a:ext>
            </a:extLst>
          </p:cNvPr>
          <p:cNvSpPr txBox="1"/>
          <p:nvPr/>
        </p:nvSpPr>
        <p:spPr>
          <a:xfrm>
            <a:off x="7260884" y="2556380"/>
            <a:ext cx="24234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100"/>
            </a:pPr>
            <a:r>
              <a:rPr lang="fr-FR" sz="1600" b="1">
                <a:solidFill>
                  <a:srgbClr val="DB5431"/>
                </a:solidFill>
                <a:latin typeface="Montserrat SemiBold" pitchFamily="2" charset="77"/>
              </a:rPr>
              <a:t>DOCUMENTATION</a:t>
            </a:r>
          </a:p>
          <a:p>
            <a:pPr>
              <a:buSzPts val="1100"/>
              <a:buFont typeface="Arial"/>
              <a:buNone/>
            </a:pPr>
            <a:endParaRPr lang="fr-FR" sz="1400" b="0">
              <a:solidFill>
                <a:srgbClr val="434343"/>
              </a:solidFill>
              <a:latin typeface="Montserrat" panose="00000500000000000000" pitchFamily="50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EF9E6B90-42E9-9565-4CEE-0832F0D847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833" y="2313916"/>
            <a:ext cx="504914" cy="50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81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8D8DD2-59FC-40B8-B5EF-B0105CA7AD7C}"/>
              </a:ext>
            </a:extLst>
          </p:cNvPr>
          <p:cNvSpPr/>
          <p:nvPr/>
        </p:nvSpPr>
        <p:spPr>
          <a:xfrm>
            <a:off x="952624" y="1856511"/>
            <a:ext cx="10515600" cy="4142508"/>
          </a:xfrm>
          <a:prstGeom prst="rect">
            <a:avLst/>
          </a:prstGeom>
          <a:solidFill>
            <a:srgbClr val="FC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7B52456-5453-4F93-B4F6-7D2602E21C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8DAEC2B-89D1-467B-9D96-4F68447F957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BA1750DB-E082-4DF5-9322-BF54B4A9DE98}"/>
              </a:ext>
            </a:extLst>
          </p:cNvPr>
          <p:cNvSpPr txBox="1">
            <a:spLocks/>
          </p:cNvSpPr>
          <p:nvPr/>
        </p:nvSpPr>
        <p:spPr>
          <a:xfrm>
            <a:off x="1509477" y="3103261"/>
            <a:ext cx="4104773" cy="250198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DB5431"/>
              </a:buClr>
              <a:buFontTx/>
              <a:buBlip>
                <a:blip r:embed="rId2"/>
              </a:buBlip>
              <a:defRPr sz="12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</a:pPr>
            <a:r>
              <a:rPr lang="en-US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Animer</a:t>
            </a:r>
            <a:r>
              <a:rPr lang="en-US" dirty="0">
                <a:solidFill>
                  <a:schemeClr val="accent2"/>
                </a:solidFill>
                <a:latin typeface="Century Gothic" panose="020B0502020202020204" pitchFamily="34" charset="0"/>
              </a:rPr>
              <a:t> la démarche QSE</a:t>
            </a:r>
            <a:endParaRPr lang="fr-FR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 fontAlgn="base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Former au management QSE</a:t>
            </a:r>
          </a:p>
          <a:p>
            <a:pPr algn="just" fontAlgn="base">
              <a:lnSpc>
                <a:spcPct val="100000"/>
              </a:lnSpc>
              <a:spcAft>
                <a:spcPts val="800"/>
              </a:spcAft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Sensibiliser le personnel aux différentes normes et systèmes internes</a:t>
            </a:r>
          </a:p>
          <a:p>
            <a:pPr algn="just" fontAlgn="base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Animer des groupes de travail internes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FEEE42B-0267-46C5-9C58-D1839C45ED50}"/>
              </a:ext>
            </a:extLst>
          </p:cNvPr>
          <p:cNvGrpSpPr/>
          <p:nvPr/>
        </p:nvGrpSpPr>
        <p:grpSpPr>
          <a:xfrm>
            <a:off x="11001261" y="5557424"/>
            <a:ext cx="324829" cy="318848"/>
            <a:chOff x="11755022" y="6019268"/>
            <a:chExt cx="324829" cy="318848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A47DA70-C11C-48BE-A9A7-5A453E20468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063927" y="6019268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A592E9D5-F76F-4064-BA94-559BDF74FFC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755022" y="6323413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1622434-322D-4207-B964-F2A3CE73CE48}"/>
              </a:ext>
            </a:extLst>
          </p:cNvPr>
          <p:cNvGrpSpPr/>
          <p:nvPr/>
        </p:nvGrpSpPr>
        <p:grpSpPr>
          <a:xfrm>
            <a:off x="1101519" y="1984476"/>
            <a:ext cx="324829" cy="318848"/>
            <a:chOff x="7718814" y="363540"/>
            <a:chExt cx="324829" cy="318848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AF2E53BF-7F12-4FB0-B79B-988D9CF911DE}"/>
                </a:ext>
              </a:extLst>
            </p:cNvPr>
            <p:cNvCxnSpPr>
              <a:cxnSpLocks/>
            </p:cNvCxnSpPr>
            <p:nvPr/>
          </p:nvCxnSpPr>
          <p:spPr>
            <a:xfrm>
              <a:off x="7734738" y="363540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2C86197C-C7A4-4742-AB09-523C0876F591}"/>
                </a:ext>
              </a:extLst>
            </p:cNvPr>
            <p:cNvCxnSpPr>
              <a:cxnSpLocks/>
            </p:cNvCxnSpPr>
            <p:nvPr/>
          </p:nvCxnSpPr>
          <p:spPr>
            <a:xfrm>
              <a:off x="7718814" y="377266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re 1">
            <a:extLst>
              <a:ext uri="{FF2B5EF4-FFF2-40B4-BE49-F238E27FC236}">
                <a16:creationId xmlns:a16="http://schemas.microsoft.com/office/drawing/2014/main" id="{4D820062-4058-484C-D5C9-57F7A9DF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tabLst>
                <a:tab pos="8701088" algn="l"/>
              </a:tabLst>
            </a:pPr>
            <a:r>
              <a:rPr lang="fr-FR" sz="4800">
                <a:solidFill>
                  <a:schemeClr val="accent6"/>
                </a:solidFill>
              </a:rPr>
              <a:t>notre</a:t>
            </a:r>
            <a:r>
              <a:rPr lang="fr-FR" sz="4800">
                <a:solidFill>
                  <a:schemeClr val="accent2"/>
                </a:solidFill>
              </a:rPr>
              <a:t> </a:t>
            </a:r>
            <a:r>
              <a:rPr lang="fr-FR" sz="4800">
                <a:solidFill>
                  <a:srgbClr val="DB5431"/>
                </a:solidFill>
              </a:rPr>
              <a:t>Savoir-faire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A5AC4FA-D72A-A797-C4BC-C6589E935BE6}"/>
              </a:ext>
            </a:extLst>
          </p:cNvPr>
          <p:cNvSpPr txBox="1"/>
          <p:nvPr/>
        </p:nvSpPr>
        <p:spPr>
          <a:xfrm>
            <a:off x="2044238" y="2556380"/>
            <a:ext cx="17519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100"/>
            </a:pPr>
            <a:r>
              <a:rPr lang="fr-FR" sz="1600" b="1">
                <a:solidFill>
                  <a:srgbClr val="DB5431"/>
                </a:solidFill>
                <a:latin typeface="Montserrat SemiBold" pitchFamily="2" charset="77"/>
              </a:rPr>
              <a:t>ANIMATION</a:t>
            </a:r>
          </a:p>
          <a:p>
            <a:pPr>
              <a:buSzPts val="1100"/>
              <a:buFont typeface="Arial"/>
              <a:buNone/>
            </a:pPr>
            <a:endParaRPr lang="fr-FR" sz="1400" b="0">
              <a:solidFill>
                <a:srgbClr val="434343"/>
              </a:solidFill>
              <a:latin typeface="Montserrat" panose="00000500000000000000" pitchFamily="50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ED0475-15B5-A6A4-77C0-859B1AB4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8752" y="2313916"/>
            <a:ext cx="504914" cy="504914"/>
          </a:xfrm>
          <a:prstGeom prst="rect">
            <a:avLst/>
          </a:prstGeom>
        </p:spPr>
      </p:pic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0404E663-805F-47B8-8C58-064EFE49D8EE}"/>
              </a:ext>
            </a:extLst>
          </p:cNvPr>
          <p:cNvSpPr txBox="1">
            <a:spLocks/>
          </p:cNvSpPr>
          <p:nvPr/>
        </p:nvSpPr>
        <p:spPr>
          <a:xfrm>
            <a:off x="6750998" y="2891554"/>
            <a:ext cx="3931525" cy="207242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DB5431"/>
              </a:buClr>
              <a:buFontTx/>
              <a:buBlip>
                <a:blip r:embed="rId2"/>
              </a:buBlip>
              <a:defRPr sz="12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Réaliser le diagnostic environnemental</a:t>
            </a:r>
          </a:p>
          <a:p>
            <a:pPr fontAlgn="base">
              <a:lnSpc>
                <a:spcPct val="150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Réaliser les bilans environnementaux </a:t>
            </a:r>
          </a:p>
          <a:p>
            <a:pPr fontAlgn="base">
              <a:lnSpc>
                <a:spcPct val="150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Etablir et suivre la veille réglementaire</a:t>
            </a:r>
          </a:p>
          <a:p>
            <a:pPr fontAlgn="base">
              <a:lnSpc>
                <a:spcPct val="150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Définir les indicateurs environnementaux</a:t>
            </a:r>
          </a:p>
          <a:p>
            <a:pPr fontAlgn="base">
              <a:lnSpc>
                <a:spcPct val="150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Évaluer les risques</a:t>
            </a:r>
          </a:p>
          <a:p>
            <a:pPr fontAlgn="base">
              <a:lnSpc>
                <a:spcPct val="150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Réaliser un bilan carbone</a:t>
            </a:r>
          </a:p>
          <a:p>
            <a:pPr marL="0" indent="0" fontAlgn="base">
              <a:lnSpc>
                <a:spcPct val="150000"/>
              </a:lnSpc>
              <a:buClr>
                <a:schemeClr val="tx2"/>
              </a:buClr>
              <a:buNone/>
            </a:pPr>
            <a:endParaRPr lang="fr-FR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395F1EB-A39C-E7F1-D5D6-2B1565E7519D}"/>
              </a:ext>
            </a:extLst>
          </p:cNvPr>
          <p:cNvSpPr txBox="1"/>
          <p:nvPr/>
        </p:nvSpPr>
        <p:spPr>
          <a:xfrm>
            <a:off x="7205464" y="2556380"/>
            <a:ext cx="24234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100"/>
            </a:pPr>
            <a:r>
              <a:rPr lang="fr-FR" sz="1600" b="1">
                <a:solidFill>
                  <a:srgbClr val="DB5431"/>
                </a:solidFill>
                <a:latin typeface="Montserrat SemiBold" pitchFamily="2" charset="77"/>
              </a:rPr>
              <a:t>DIAGNOSTIC</a:t>
            </a:r>
          </a:p>
          <a:p>
            <a:pPr>
              <a:buSzPts val="1100"/>
              <a:buFont typeface="Arial"/>
              <a:buNone/>
            </a:pPr>
            <a:endParaRPr lang="fr-FR" sz="1400" b="0">
              <a:solidFill>
                <a:srgbClr val="434343"/>
              </a:solidFill>
              <a:latin typeface="Montserrat" panose="00000500000000000000" pitchFamily="50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EF9E6B90-42E9-9565-4CEE-0832F0D847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7688" y="2341626"/>
            <a:ext cx="504914" cy="50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9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392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9;p26">
            <a:extLst>
              <a:ext uri="{FF2B5EF4-FFF2-40B4-BE49-F238E27FC236}">
                <a16:creationId xmlns:a16="http://schemas.microsoft.com/office/drawing/2014/main" id="{00AFF351-A165-42B5-872C-7FE0EAECC1C4}"/>
              </a:ext>
            </a:extLst>
          </p:cNvPr>
          <p:cNvSpPr txBox="1">
            <a:spLocks/>
          </p:cNvSpPr>
          <p:nvPr/>
        </p:nvSpPr>
        <p:spPr>
          <a:xfrm>
            <a:off x="647971" y="1695307"/>
            <a:ext cx="6238410" cy="95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fr-FR" sz="2667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8E5E73-A0E4-C936-710D-93AC4465BED7}"/>
              </a:ext>
            </a:extLst>
          </p:cNvPr>
          <p:cNvSpPr/>
          <p:nvPr/>
        </p:nvSpPr>
        <p:spPr>
          <a:xfrm>
            <a:off x="-2" y="0"/>
            <a:ext cx="9239208" cy="6858000"/>
          </a:xfrm>
          <a:prstGeom prst="rect">
            <a:avLst/>
          </a:prstGeom>
          <a:solidFill>
            <a:srgbClr val="FFFFF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4E8D3-7D40-4334-A977-E00F045D4098}"/>
              </a:ext>
            </a:extLst>
          </p:cNvPr>
          <p:cNvSpPr/>
          <p:nvPr/>
        </p:nvSpPr>
        <p:spPr>
          <a:xfrm>
            <a:off x="4956179" y="1839633"/>
            <a:ext cx="6773333" cy="3665738"/>
          </a:xfrm>
          <a:prstGeom prst="rect">
            <a:avLst/>
          </a:prstGeom>
          <a:solidFill>
            <a:srgbClr val="DB5431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Google Shape;130;p26">
            <a:extLst>
              <a:ext uri="{FF2B5EF4-FFF2-40B4-BE49-F238E27FC236}">
                <a16:creationId xmlns:a16="http://schemas.microsoft.com/office/drawing/2014/main" id="{882668DC-DCEB-487C-9B95-B1CD43A152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01332" y="3095391"/>
            <a:ext cx="6483025" cy="19658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br>
              <a:rPr lang="fr-FR" sz="5867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</a:br>
            <a: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3</a:t>
            </a:r>
            <a:b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</a:br>
            <a:b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</a:br>
            <a: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pourquoi nous choisir ?</a:t>
            </a:r>
            <a:endParaRPr sz="4400">
              <a:solidFill>
                <a:schemeClr val="lt1"/>
              </a:solidFill>
              <a:latin typeface="Century Gothic" panose="020B0502020202020204" pitchFamily="34" charset="0"/>
              <a:sym typeface="Livvic"/>
            </a:endParaRPr>
          </a:p>
        </p:txBody>
      </p:sp>
    </p:spTree>
    <p:extLst>
      <p:ext uri="{BB962C8B-B14F-4D97-AF65-F5344CB8AC3E}">
        <p14:creationId xmlns:p14="http://schemas.microsoft.com/office/powerpoint/2010/main" val="1089966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A593730-0062-A87B-65A2-54BE33D237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221" y="425761"/>
            <a:ext cx="3214826" cy="2370339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9C38DD59-54D0-426E-B829-3EE05858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22" y="154963"/>
            <a:ext cx="10480445" cy="962439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tx1"/>
                </a:solidFill>
              </a:rPr>
              <a:t>Notre</a:t>
            </a:r>
            <a:r>
              <a:rPr lang="fr-FR"/>
              <a:t> </a:t>
            </a:r>
            <a:r>
              <a:rPr lang="fr-FR">
                <a:solidFill>
                  <a:schemeClr val="tx1"/>
                </a:solidFill>
              </a:rPr>
              <a:t>vision</a:t>
            </a:r>
            <a:r>
              <a:rPr lang="fr-FR"/>
              <a:t> pour les années à venir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C4CE8-AABC-42D0-8C7F-2DB31FEC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463" y="6448427"/>
            <a:ext cx="1391311" cy="365125"/>
          </a:xfrm>
        </p:spPr>
        <p:txBody>
          <a:bodyPr/>
          <a:lstStyle/>
          <a:p>
            <a:pPr algn="ctr"/>
            <a:fld id="{C8DAEC2B-89D1-467B-9D96-4F68447F9573}" type="slidenum">
              <a:rPr lang="fr-FR" smtClean="0">
                <a:solidFill>
                  <a:srgbClr val="DB5431"/>
                </a:solidFill>
              </a:rPr>
              <a:pPr algn="ctr"/>
              <a:t>14</a:t>
            </a:fld>
            <a:endParaRPr lang="fr-FR">
              <a:solidFill>
                <a:srgbClr val="DB5431"/>
              </a:solidFill>
            </a:endParaRPr>
          </a:p>
        </p:txBody>
      </p:sp>
      <p:sp>
        <p:nvSpPr>
          <p:cNvPr id="35" name="Titre 7">
            <a:extLst>
              <a:ext uri="{FF2B5EF4-FFF2-40B4-BE49-F238E27FC236}">
                <a16:creationId xmlns:a16="http://schemas.microsoft.com/office/drawing/2014/main" id="{F446D938-4A49-E586-5D6D-6179B55D5F5C}"/>
              </a:ext>
            </a:extLst>
          </p:cNvPr>
          <p:cNvSpPr txBox="1">
            <a:spLocks/>
          </p:cNvSpPr>
          <p:nvPr/>
        </p:nvSpPr>
        <p:spPr>
          <a:xfrm>
            <a:off x="5614459" y="2470602"/>
            <a:ext cx="830948" cy="7704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2</a:t>
            </a:r>
          </a:p>
        </p:txBody>
      </p:sp>
      <p:sp>
        <p:nvSpPr>
          <p:cNvPr id="36" name="Titre 10">
            <a:extLst>
              <a:ext uri="{FF2B5EF4-FFF2-40B4-BE49-F238E27FC236}">
                <a16:creationId xmlns:a16="http://schemas.microsoft.com/office/drawing/2014/main" id="{F6FF7379-CE79-F9C4-542E-A53C6F04975E}"/>
              </a:ext>
            </a:extLst>
          </p:cNvPr>
          <p:cNvSpPr txBox="1">
            <a:spLocks/>
          </p:cNvSpPr>
          <p:nvPr/>
        </p:nvSpPr>
        <p:spPr>
          <a:xfrm>
            <a:off x="5629726" y="3988593"/>
            <a:ext cx="849421" cy="7704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3</a:t>
            </a:r>
          </a:p>
        </p:txBody>
      </p:sp>
      <p:sp>
        <p:nvSpPr>
          <p:cNvPr id="37" name="Titre 14">
            <a:extLst>
              <a:ext uri="{FF2B5EF4-FFF2-40B4-BE49-F238E27FC236}">
                <a16:creationId xmlns:a16="http://schemas.microsoft.com/office/drawing/2014/main" id="{E4309FF7-8F7F-FBBC-9F35-EDB8508B3982}"/>
              </a:ext>
            </a:extLst>
          </p:cNvPr>
          <p:cNvSpPr txBox="1">
            <a:spLocks/>
          </p:cNvSpPr>
          <p:nvPr/>
        </p:nvSpPr>
        <p:spPr>
          <a:xfrm>
            <a:off x="5629726" y="5431101"/>
            <a:ext cx="932548" cy="7704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4</a:t>
            </a:r>
          </a:p>
        </p:txBody>
      </p:sp>
      <p:sp>
        <p:nvSpPr>
          <p:cNvPr id="38" name="Titre 10">
            <a:extLst>
              <a:ext uri="{FF2B5EF4-FFF2-40B4-BE49-F238E27FC236}">
                <a16:creationId xmlns:a16="http://schemas.microsoft.com/office/drawing/2014/main" id="{5B934433-7C94-1950-BAA4-30E3827FC0B4}"/>
              </a:ext>
            </a:extLst>
          </p:cNvPr>
          <p:cNvSpPr txBox="1">
            <a:spLocks/>
          </p:cNvSpPr>
          <p:nvPr/>
        </p:nvSpPr>
        <p:spPr>
          <a:xfrm>
            <a:off x="5629725" y="953280"/>
            <a:ext cx="849421" cy="7704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1</a:t>
            </a:r>
          </a:p>
        </p:txBody>
      </p:sp>
      <p:sp>
        <p:nvSpPr>
          <p:cNvPr id="40" name="Google Shape;7574;p77">
            <a:extLst>
              <a:ext uri="{FF2B5EF4-FFF2-40B4-BE49-F238E27FC236}">
                <a16:creationId xmlns:a16="http://schemas.microsoft.com/office/drawing/2014/main" id="{7B01465C-D68E-0E98-438D-780CFDA466AD}"/>
              </a:ext>
            </a:extLst>
          </p:cNvPr>
          <p:cNvSpPr/>
          <p:nvPr/>
        </p:nvSpPr>
        <p:spPr>
          <a:xfrm rot="16200000">
            <a:off x="5839430" y="4610014"/>
            <a:ext cx="1445687" cy="666414"/>
          </a:xfrm>
          <a:custGeom>
            <a:avLst/>
            <a:gdLst/>
            <a:ahLst/>
            <a:cxnLst/>
            <a:rect l="l" t="t" r="r" b="b"/>
            <a:pathLst>
              <a:path w="44066" h="22017" fill="none" extrusionOk="0">
                <a:moveTo>
                  <a:pt x="44065" y="1"/>
                </a:moveTo>
                <a:cubicBezTo>
                  <a:pt x="44065" y="12176"/>
                  <a:pt x="34191" y="22016"/>
                  <a:pt x="22049" y="22016"/>
                </a:cubicBezTo>
                <a:cubicBezTo>
                  <a:pt x="9874" y="22016"/>
                  <a:pt x="0" y="12176"/>
                  <a:pt x="0" y="1"/>
                </a:cubicBezTo>
              </a:path>
            </a:pathLst>
          </a:custGeom>
          <a:noFill/>
          <a:ln w="20850" cap="rnd" cmpd="sng">
            <a:solidFill>
              <a:schemeClr val="accent1"/>
            </a:solidFill>
            <a:prstDash val="dash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7574;p77">
            <a:extLst>
              <a:ext uri="{FF2B5EF4-FFF2-40B4-BE49-F238E27FC236}">
                <a16:creationId xmlns:a16="http://schemas.microsoft.com/office/drawing/2014/main" id="{F5226D65-9F34-D747-E7D5-F367F4C7183A}"/>
              </a:ext>
            </a:extLst>
          </p:cNvPr>
          <p:cNvSpPr/>
          <p:nvPr/>
        </p:nvSpPr>
        <p:spPr>
          <a:xfrm rot="5400000">
            <a:off x="4420375" y="3122160"/>
            <a:ext cx="1445687" cy="666414"/>
          </a:xfrm>
          <a:custGeom>
            <a:avLst/>
            <a:gdLst/>
            <a:ahLst/>
            <a:cxnLst/>
            <a:rect l="l" t="t" r="r" b="b"/>
            <a:pathLst>
              <a:path w="44066" h="22017" fill="none" extrusionOk="0">
                <a:moveTo>
                  <a:pt x="44065" y="1"/>
                </a:moveTo>
                <a:cubicBezTo>
                  <a:pt x="44065" y="12176"/>
                  <a:pt x="34191" y="22016"/>
                  <a:pt x="22049" y="22016"/>
                </a:cubicBezTo>
                <a:cubicBezTo>
                  <a:pt x="9874" y="22016"/>
                  <a:pt x="0" y="12176"/>
                  <a:pt x="0" y="1"/>
                </a:cubicBezTo>
              </a:path>
            </a:pathLst>
          </a:custGeom>
          <a:noFill/>
          <a:ln w="20850" cap="rnd" cmpd="sng">
            <a:solidFill>
              <a:schemeClr val="accent1"/>
            </a:solidFill>
            <a:prstDash val="dash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7574;p77">
            <a:extLst>
              <a:ext uri="{FF2B5EF4-FFF2-40B4-BE49-F238E27FC236}">
                <a16:creationId xmlns:a16="http://schemas.microsoft.com/office/drawing/2014/main" id="{44287C3C-ECF8-0A18-8039-8E1DE0F12498}"/>
              </a:ext>
            </a:extLst>
          </p:cNvPr>
          <p:cNvSpPr/>
          <p:nvPr/>
        </p:nvSpPr>
        <p:spPr>
          <a:xfrm rot="16200000">
            <a:off x="5706364" y="1658192"/>
            <a:ext cx="1445687" cy="666414"/>
          </a:xfrm>
          <a:custGeom>
            <a:avLst/>
            <a:gdLst/>
            <a:ahLst/>
            <a:cxnLst/>
            <a:rect l="l" t="t" r="r" b="b"/>
            <a:pathLst>
              <a:path w="44066" h="22017" fill="none" extrusionOk="0">
                <a:moveTo>
                  <a:pt x="44065" y="1"/>
                </a:moveTo>
                <a:cubicBezTo>
                  <a:pt x="44065" y="12176"/>
                  <a:pt x="34191" y="22016"/>
                  <a:pt x="22049" y="22016"/>
                </a:cubicBezTo>
                <a:cubicBezTo>
                  <a:pt x="9874" y="22016"/>
                  <a:pt x="0" y="12176"/>
                  <a:pt x="0" y="1"/>
                </a:cubicBezTo>
              </a:path>
            </a:pathLst>
          </a:custGeom>
          <a:noFill/>
          <a:ln w="20850" cap="rnd" cmpd="sng">
            <a:solidFill>
              <a:schemeClr val="accent1"/>
            </a:solidFill>
            <a:prstDash val="dash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7574;p77">
            <a:extLst>
              <a:ext uri="{FF2B5EF4-FFF2-40B4-BE49-F238E27FC236}">
                <a16:creationId xmlns:a16="http://schemas.microsoft.com/office/drawing/2014/main" id="{3766B417-B784-B1A2-4BDC-E74F952D4164}"/>
              </a:ext>
            </a:extLst>
          </p:cNvPr>
          <p:cNvSpPr/>
          <p:nvPr/>
        </p:nvSpPr>
        <p:spPr>
          <a:xfrm rot="5400000">
            <a:off x="4514500" y="6055701"/>
            <a:ext cx="1445687" cy="666414"/>
          </a:xfrm>
          <a:custGeom>
            <a:avLst/>
            <a:gdLst/>
            <a:ahLst/>
            <a:cxnLst/>
            <a:rect l="l" t="t" r="r" b="b"/>
            <a:pathLst>
              <a:path w="44066" h="22017" fill="none" extrusionOk="0">
                <a:moveTo>
                  <a:pt x="44065" y="1"/>
                </a:moveTo>
                <a:cubicBezTo>
                  <a:pt x="44065" y="12176"/>
                  <a:pt x="34191" y="22016"/>
                  <a:pt x="22049" y="22016"/>
                </a:cubicBezTo>
                <a:cubicBezTo>
                  <a:pt x="9874" y="22016"/>
                  <a:pt x="0" y="12176"/>
                  <a:pt x="0" y="1"/>
                </a:cubicBezTo>
              </a:path>
            </a:pathLst>
          </a:custGeom>
          <a:noFill/>
          <a:ln w="20850" cap="rnd" cmpd="sng">
            <a:solidFill>
              <a:schemeClr val="accent1"/>
            </a:solidFill>
            <a:prstDash val="dash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21A9F72-22C8-00D9-40EA-7C238BB9A72D}"/>
              </a:ext>
            </a:extLst>
          </p:cNvPr>
          <p:cNvSpPr/>
          <p:nvPr/>
        </p:nvSpPr>
        <p:spPr>
          <a:xfrm>
            <a:off x="608578" y="1402742"/>
            <a:ext cx="5321383" cy="102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b="1"/>
              <a:t>Développer notre activité et nos compétences </a:t>
            </a:r>
            <a:r>
              <a:rPr lang="fr-FR" sz="1400"/>
              <a:t>pour devenir une entreprise qui sera </a:t>
            </a:r>
            <a:r>
              <a:rPr lang="fr-FR" sz="1400" b="1"/>
              <a:t>reconnue comme un acteur majeur du conseil</a:t>
            </a:r>
            <a:r>
              <a:rPr lang="fr-FR" sz="1400"/>
              <a:t>, </a:t>
            </a:r>
            <a:r>
              <a:rPr lang="fr-FR" sz="1400" b="1"/>
              <a:t>multisectorielle et internationale</a:t>
            </a:r>
            <a:r>
              <a:rPr lang="fr-FR" sz="1400"/>
              <a:t>.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47B0FEA-372D-92C5-D3BA-4FA773C558C9}"/>
              </a:ext>
            </a:extLst>
          </p:cNvPr>
          <p:cNvSpPr/>
          <p:nvPr/>
        </p:nvSpPr>
        <p:spPr>
          <a:xfrm>
            <a:off x="5722744" y="5919624"/>
            <a:ext cx="5643934" cy="696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b="1"/>
              <a:t>Cultiver</a:t>
            </a:r>
            <a:r>
              <a:rPr lang="fr-FR" sz="1400"/>
              <a:t> </a:t>
            </a:r>
            <a:r>
              <a:rPr lang="fr-FR" sz="1400" b="1"/>
              <a:t>le bien-être en entreprise </a:t>
            </a:r>
            <a:r>
              <a:rPr lang="fr-FR" sz="1400"/>
              <a:t>et </a:t>
            </a:r>
            <a:r>
              <a:rPr lang="fr-FR" sz="1400" b="1"/>
              <a:t>s’engager vers une meilleure mixité des équipes. </a:t>
            </a:r>
          </a:p>
        </p:txBody>
      </p:sp>
      <p:sp>
        <p:nvSpPr>
          <p:cNvPr id="46" name="Espace réservé du contenu 2">
            <a:extLst>
              <a:ext uri="{FF2B5EF4-FFF2-40B4-BE49-F238E27FC236}">
                <a16:creationId xmlns:a16="http://schemas.microsoft.com/office/drawing/2014/main" id="{2EF06407-0009-7516-7B3D-7E5FF35F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578" y="4393479"/>
            <a:ext cx="5321383" cy="13438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400"/>
              <a:t>Continuer </a:t>
            </a:r>
            <a:r>
              <a:rPr lang="fr-FR" sz="1400" b="1"/>
              <a:t>notre poursuite de l’excellence</a:t>
            </a:r>
            <a:r>
              <a:rPr lang="fr-FR" sz="1400"/>
              <a:t> grâce à </a:t>
            </a:r>
            <a:r>
              <a:rPr lang="fr-FR" sz="1400" b="1"/>
              <a:t>un savoir-faire et une qualité reconnue par nos clients </a:t>
            </a:r>
            <a:r>
              <a:rPr lang="fr-FR" sz="1400"/>
              <a:t>tout en</a:t>
            </a:r>
            <a:r>
              <a:rPr lang="fr-FR" sz="1400" b="1"/>
              <a:t> </a:t>
            </a:r>
            <a:r>
              <a:rPr lang="fr-FR" sz="1400"/>
              <a:t>prenant en compte un de nos enjeux majeurs, le </a:t>
            </a:r>
            <a:r>
              <a:rPr lang="fr-FR" sz="1400" b="1"/>
              <a:t>« zéro accident ».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endParaRPr lang="fr-FR" sz="1400"/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endParaRPr lang="fr-FR" sz="1400" b="1"/>
          </a:p>
        </p:txBody>
      </p:sp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F543B6F1-CF8D-83AA-C22D-9F2A977F5E3C}"/>
              </a:ext>
            </a:extLst>
          </p:cNvPr>
          <p:cNvSpPr txBox="1">
            <a:spLocks/>
          </p:cNvSpPr>
          <p:nvPr/>
        </p:nvSpPr>
        <p:spPr>
          <a:xfrm>
            <a:off x="5614459" y="2893096"/>
            <a:ext cx="5643934" cy="1031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DB5431"/>
              </a:buClr>
              <a:buFontTx/>
              <a:buBlip>
                <a:blip r:embed="rId3"/>
              </a:buBlip>
              <a:defRPr sz="12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Century Gothic" panose="020B0502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Century Gothic" panose="020B0502020202020204" pitchFamily="34" charset="0"/>
              <a:buChar char="*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r-FR" sz="1400" b="1"/>
              <a:t>Cultiver notre engagement pour un monde plus solidaire et plus soucieux de l’environnement </a:t>
            </a:r>
            <a:r>
              <a:rPr lang="fr-FR" sz="1400"/>
              <a:t>auprès des équipes, de nos prestataires et dans nos process.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endParaRPr lang="fr-FR" sz="1400" b="1"/>
          </a:p>
        </p:txBody>
      </p:sp>
    </p:spTree>
    <p:extLst>
      <p:ext uri="{BB962C8B-B14F-4D97-AF65-F5344CB8AC3E}">
        <p14:creationId xmlns:p14="http://schemas.microsoft.com/office/powerpoint/2010/main" val="398955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7">
            <a:extLst>
              <a:ext uri="{FF2B5EF4-FFF2-40B4-BE49-F238E27FC236}">
                <a16:creationId xmlns:a16="http://schemas.microsoft.com/office/drawing/2014/main" id="{64DCE9F1-097A-7206-B204-D393195EE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4" t="5294" r="32919" b="-4758"/>
          <a:stretch/>
        </p:blipFill>
        <p:spPr>
          <a:xfrm>
            <a:off x="258412" y="1294776"/>
            <a:ext cx="5382283" cy="5479091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9C38DD59-54D0-426E-B829-3EE05858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33" y="309958"/>
            <a:ext cx="10480445" cy="644332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tx1"/>
                </a:solidFill>
              </a:rPr>
              <a:t>nos</a:t>
            </a:r>
            <a:r>
              <a:rPr lang="fr-FR"/>
              <a:t> valeurs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C4CE8-AABC-42D0-8C7F-2DB31FEC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463" y="6448427"/>
            <a:ext cx="1391311" cy="365125"/>
          </a:xfrm>
        </p:spPr>
        <p:txBody>
          <a:bodyPr/>
          <a:lstStyle/>
          <a:p>
            <a:pPr algn="ctr"/>
            <a:fld id="{C8DAEC2B-89D1-467B-9D96-4F68447F9573}" type="slidenum">
              <a:rPr lang="fr-FR" smtClean="0">
                <a:solidFill>
                  <a:srgbClr val="DB5431"/>
                </a:solidFill>
              </a:rPr>
              <a:pPr algn="ctr"/>
              <a:t>15</a:t>
            </a:fld>
            <a:endParaRPr lang="fr-FR">
              <a:solidFill>
                <a:srgbClr val="DB543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12243F-6EE8-4BD2-9845-F0E25C4A4953}"/>
              </a:ext>
            </a:extLst>
          </p:cNvPr>
          <p:cNvSpPr/>
          <p:nvPr/>
        </p:nvSpPr>
        <p:spPr>
          <a:xfrm>
            <a:off x="0" y="2823678"/>
            <a:ext cx="1628775" cy="1210644"/>
          </a:xfrm>
          <a:prstGeom prst="rect">
            <a:avLst/>
          </a:prstGeom>
          <a:solidFill>
            <a:srgbClr val="DB5431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6FA08C-FA38-4619-8F2B-766AF61FDC6D}"/>
              </a:ext>
            </a:extLst>
          </p:cNvPr>
          <p:cNvSpPr/>
          <p:nvPr/>
        </p:nvSpPr>
        <p:spPr>
          <a:xfrm>
            <a:off x="590679" y="1117402"/>
            <a:ext cx="5233377" cy="506699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CC105FC-25C3-D04D-9C66-80219B92F3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923" y="5267750"/>
            <a:ext cx="698042" cy="69804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FBC86DB-7244-E99D-75EC-111B64684F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767" y="2815800"/>
            <a:ext cx="732353" cy="73235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3072224-A6BB-38BD-8F65-F20C2FBEA9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885" y="1050842"/>
            <a:ext cx="792080" cy="79208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19260F-49C9-F7E7-70F0-634EE52613E6}"/>
              </a:ext>
            </a:extLst>
          </p:cNvPr>
          <p:cNvSpPr/>
          <p:nvPr/>
        </p:nvSpPr>
        <p:spPr>
          <a:xfrm>
            <a:off x="7196951" y="887804"/>
            <a:ext cx="4167846" cy="41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b="1"/>
              <a:t>BIENVEILLANCE</a:t>
            </a:r>
            <a:endParaRPr lang="fr-FR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503473-0007-0157-4E17-F64FE90E9EA6}"/>
              </a:ext>
            </a:extLst>
          </p:cNvPr>
          <p:cNvSpPr/>
          <p:nvPr/>
        </p:nvSpPr>
        <p:spPr>
          <a:xfrm>
            <a:off x="7196951" y="2677628"/>
            <a:ext cx="4167846" cy="41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b="1"/>
              <a:t>PROXIMITÉ</a:t>
            </a:r>
            <a:endParaRPr lang="fr-FR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2A2AE4-BA7F-DE8C-B031-983B016F2E7C}"/>
              </a:ext>
            </a:extLst>
          </p:cNvPr>
          <p:cNvSpPr/>
          <p:nvPr/>
        </p:nvSpPr>
        <p:spPr>
          <a:xfrm>
            <a:off x="7196951" y="5060417"/>
            <a:ext cx="4167846" cy="41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b="1"/>
              <a:t>ENTREPRENEURIAT</a:t>
            </a:r>
            <a:endParaRPr lang="fr-FR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F1E5C6-4124-1749-6781-1329A4F4E042}"/>
              </a:ext>
            </a:extLst>
          </p:cNvPr>
          <p:cNvSpPr/>
          <p:nvPr/>
        </p:nvSpPr>
        <p:spPr>
          <a:xfrm>
            <a:off x="7196951" y="1323574"/>
            <a:ext cx="4296877" cy="13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/>
              <a:t>Chez </a:t>
            </a:r>
            <a:r>
              <a:rPr lang="fr-FR" sz="1400" err="1"/>
              <a:t>Oméa</a:t>
            </a:r>
            <a:r>
              <a:rPr lang="fr-FR" sz="1400"/>
              <a:t>, </a:t>
            </a:r>
            <a:r>
              <a:rPr lang="fr-FR" sz="1400" b="1"/>
              <a:t>nous construisons ensemble un cadre de travail propice au développement et à l’épanouissement de chacun. </a:t>
            </a:r>
          </a:p>
          <a:p>
            <a:pPr algn="just">
              <a:lnSpc>
                <a:spcPct val="150000"/>
              </a:lnSpc>
            </a:pPr>
            <a:endParaRPr lang="fr-FR" sz="1400" b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51580E-52BE-2A8A-FC8E-20E0999AEF0A}"/>
              </a:ext>
            </a:extLst>
          </p:cNvPr>
          <p:cNvSpPr/>
          <p:nvPr/>
        </p:nvSpPr>
        <p:spPr>
          <a:xfrm>
            <a:off x="7196951" y="3092293"/>
            <a:ext cx="4296877" cy="16671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/>
              <a:t>Notre activité nous amène à intervenir sur les bureaux, les chantiers et les sites industriels de nos partenaires. Nous redoublons donc d’efforts pour </a:t>
            </a:r>
            <a:r>
              <a:rPr lang="fr-FR" sz="1400" b="1"/>
              <a:t>conserver des équipes soudées et de la proximité.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FAC142-04AB-CE85-C695-B8B82AD54561}"/>
              </a:ext>
            </a:extLst>
          </p:cNvPr>
          <p:cNvSpPr/>
          <p:nvPr/>
        </p:nvSpPr>
        <p:spPr>
          <a:xfrm>
            <a:off x="7198991" y="5475082"/>
            <a:ext cx="4294837" cy="102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/>
              <a:t>Chaque membre de l’équipe prend part à cette </a:t>
            </a:r>
            <a:r>
              <a:rPr lang="fr-FR" sz="1400" b="1"/>
              <a:t>ambition commune</a:t>
            </a:r>
            <a:r>
              <a:rPr lang="fr-FR" sz="1400"/>
              <a:t> </a:t>
            </a:r>
            <a:r>
              <a:rPr lang="fr-FR" sz="1400" b="1"/>
              <a:t>et participe </a:t>
            </a:r>
            <a:r>
              <a:rPr lang="fr-FR" sz="1400"/>
              <a:t>à sa façon </a:t>
            </a:r>
            <a:r>
              <a:rPr lang="fr-FR" sz="1400" b="1"/>
              <a:t>au développement de la société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061699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53C707BD-D834-46D1-9ACC-C4998004425F}"/>
              </a:ext>
            </a:extLst>
          </p:cNvPr>
          <p:cNvSpPr/>
          <p:nvPr/>
        </p:nvSpPr>
        <p:spPr>
          <a:xfrm>
            <a:off x="376851" y="3995841"/>
            <a:ext cx="5211087" cy="2609808"/>
          </a:xfrm>
          <a:prstGeom prst="rect">
            <a:avLst/>
          </a:prstGeom>
          <a:solidFill>
            <a:srgbClr val="FC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80C574-0D6A-4564-9929-0D33649E2067}"/>
              </a:ext>
            </a:extLst>
          </p:cNvPr>
          <p:cNvSpPr/>
          <p:nvPr/>
        </p:nvSpPr>
        <p:spPr>
          <a:xfrm>
            <a:off x="5768507" y="1145878"/>
            <a:ext cx="5211087" cy="2703568"/>
          </a:xfrm>
          <a:prstGeom prst="rect">
            <a:avLst/>
          </a:prstGeom>
          <a:solidFill>
            <a:srgbClr val="FC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00C0E82-BBE7-4988-A560-392F61B03953}"/>
              </a:ext>
            </a:extLst>
          </p:cNvPr>
          <p:cNvGrpSpPr/>
          <p:nvPr/>
        </p:nvGrpSpPr>
        <p:grpSpPr>
          <a:xfrm>
            <a:off x="10536467" y="3394618"/>
            <a:ext cx="324829" cy="318848"/>
            <a:chOff x="11755022" y="6019268"/>
            <a:chExt cx="324829" cy="318848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5475660F-0924-4D98-8A79-BFB321990AE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063927" y="6019268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0BEA8C64-16B0-45E9-8DC7-76934D8872B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755022" y="6323413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7AC99B53-D1F1-433D-9CF7-FCDF50B45B83}"/>
              </a:ext>
            </a:extLst>
          </p:cNvPr>
          <p:cNvGrpSpPr/>
          <p:nvPr/>
        </p:nvGrpSpPr>
        <p:grpSpPr>
          <a:xfrm>
            <a:off x="5897920" y="1271841"/>
            <a:ext cx="324829" cy="318848"/>
            <a:chOff x="7718814" y="363540"/>
            <a:chExt cx="324829" cy="318848"/>
          </a:xfrm>
        </p:grpSpPr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D97CE16D-F588-4CB0-87B4-9012F75740CE}"/>
                </a:ext>
              </a:extLst>
            </p:cNvPr>
            <p:cNvCxnSpPr>
              <a:cxnSpLocks/>
            </p:cNvCxnSpPr>
            <p:nvPr/>
          </p:nvCxnSpPr>
          <p:spPr>
            <a:xfrm>
              <a:off x="7734738" y="363540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DC42D158-27E6-46E6-9D6F-D228245F3F27}"/>
                </a:ext>
              </a:extLst>
            </p:cNvPr>
            <p:cNvCxnSpPr>
              <a:cxnSpLocks/>
            </p:cNvCxnSpPr>
            <p:nvPr/>
          </p:nvCxnSpPr>
          <p:spPr>
            <a:xfrm>
              <a:off x="7718814" y="377266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8FE9B96-C45D-4C6E-82D7-4175123D4A05}"/>
              </a:ext>
            </a:extLst>
          </p:cNvPr>
          <p:cNvSpPr/>
          <p:nvPr/>
        </p:nvSpPr>
        <p:spPr>
          <a:xfrm>
            <a:off x="377695" y="1145878"/>
            <a:ext cx="5211087" cy="2703568"/>
          </a:xfrm>
          <a:prstGeom prst="rect">
            <a:avLst/>
          </a:prstGeom>
          <a:solidFill>
            <a:srgbClr val="FC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70BA3A-F11A-4467-B651-91C4F751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81" y="31146"/>
            <a:ext cx="11675793" cy="1325563"/>
          </a:xfrm>
        </p:spPr>
        <p:txBody>
          <a:bodyPr/>
          <a:lstStyle/>
          <a:p>
            <a:r>
              <a:rPr lang="fr-FR">
                <a:solidFill>
                  <a:schemeClr val="accent6"/>
                </a:solidFill>
              </a:rPr>
              <a:t>Nos</a:t>
            </a:r>
            <a:r>
              <a:rPr lang="fr-FR"/>
              <a:t> engagements &amp; certifications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6D15C4-6649-4426-86C6-3E675465B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771" y="1271208"/>
            <a:ext cx="5157787" cy="422940"/>
          </a:xfrm>
        </p:spPr>
        <p:txBody>
          <a:bodyPr/>
          <a:lstStyle/>
          <a:p>
            <a:pPr algn="ctr"/>
            <a:r>
              <a:rPr lang="fr-FR"/>
              <a:t>Notre engagement social et sociétal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15E4E2-577F-4513-9BAF-401500A4A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594" y="1861292"/>
            <a:ext cx="5157787" cy="1949685"/>
          </a:xfrm>
        </p:spPr>
        <p:txBody>
          <a:bodyPr/>
          <a:lstStyle/>
          <a:p>
            <a:r>
              <a:rPr lang="fr-FR"/>
              <a:t>La sécurité grâce à notre politique zéro accident. </a:t>
            </a:r>
          </a:p>
          <a:p>
            <a:r>
              <a:rPr lang="fr-FR"/>
              <a:t>Le bien être de nos collaborateurs pour des équipes engagées. </a:t>
            </a:r>
          </a:p>
          <a:p>
            <a:r>
              <a:rPr lang="fr-FR"/>
              <a:t>Le mécénat de compétences auprès d’associations et ONG.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A6FB6F-3A7E-4FFF-96B9-6D33E8E04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12004" y="1233819"/>
            <a:ext cx="5183188" cy="422940"/>
          </a:xfrm>
        </p:spPr>
        <p:txBody>
          <a:bodyPr/>
          <a:lstStyle/>
          <a:p>
            <a:pPr algn="ctr"/>
            <a:r>
              <a:rPr lang="fr-FR"/>
              <a:t>Notre engagement environnemental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A20314-75AC-43AC-9AD7-6563C7A24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18480" y="1823903"/>
            <a:ext cx="5183188" cy="2279146"/>
          </a:xfrm>
        </p:spPr>
        <p:txBody>
          <a:bodyPr/>
          <a:lstStyle/>
          <a:p>
            <a:r>
              <a:rPr lang="fr-FR"/>
              <a:t>Une organisation quotidienne responsable.</a:t>
            </a:r>
          </a:p>
          <a:p>
            <a:r>
              <a:rPr lang="fr-FR"/>
              <a:t>La création de valeur autour de Business Line Durable.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BC2AA45-A1BD-429D-8223-022E75DE5183}"/>
              </a:ext>
            </a:extLst>
          </p:cNvPr>
          <p:cNvGrpSpPr/>
          <p:nvPr/>
        </p:nvGrpSpPr>
        <p:grpSpPr>
          <a:xfrm>
            <a:off x="5177739" y="3442880"/>
            <a:ext cx="324829" cy="318848"/>
            <a:chOff x="11755022" y="6019268"/>
            <a:chExt cx="324829" cy="318848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844D2194-7B08-4E6E-88BD-F0FF3A4F015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063927" y="6019268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3CDDB856-3765-46BA-8352-832524F0B34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755022" y="6323413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5EB3BBF-0C95-4180-97E7-1F53E15368A6}"/>
              </a:ext>
            </a:extLst>
          </p:cNvPr>
          <p:cNvGrpSpPr/>
          <p:nvPr/>
        </p:nvGrpSpPr>
        <p:grpSpPr>
          <a:xfrm>
            <a:off x="475024" y="1269254"/>
            <a:ext cx="324829" cy="318848"/>
            <a:chOff x="7718814" y="363540"/>
            <a:chExt cx="324829" cy="318848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CF57126E-FBEB-4408-83E1-FDE73D3A8695}"/>
                </a:ext>
              </a:extLst>
            </p:cNvPr>
            <p:cNvCxnSpPr>
              <a:cxnSpLocks/>
            </p:cNvCxnSpPr>
            <p:nvPr/>
          </p:nvCxnSpPr>
          <p:spPr>
            <a:xfrm>
              <a:off x="7734738" y="363540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EFFBC334-7357-4120-ABC9-BDA5430F3898}"/>
                </a:ext>
              </a:extLst>
            </p:cNvPr>
            <p:cNvCxnSpPr>
              <a:cxnSpLocks/>
            </p:cNvCxnSpPr>
            <p:nvPr/>
          </p:nvCxnSpPr>
          <p:spPr>
            <a:xfrm>
              <a:off x="7718814" y="377266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1B5874B6-91AA-4C87-A67F-5328C15E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463" y="6448427"/>
            <a:ext cx="1391311" cy="365125"/>
          </a:xfrm>
        </p:spPr>
        <p:txBody>
          <a:bodyPr/>
          <a:lstStyle/>
          <a:p>
            <a:pPr algn="ctr"/>
            <a:fld id="{D3C4C2F6-B796-4392-8436-FA60F7F008C5}" type="slidenum">
              <a:rPr lang="fr-FR" smtClean="0">
                <a:solidFill>
                  <a:srgbClr val="DB5431"/>
                </a:solidFill>
              </a:rPr>
              <a:pPr algn="ctr"/>
              <a:t>16</a:t>
            </a:fld>
            <a:endParaRPr lang="fr-FR">
              <a:solidFill>
                <a:srgbClr val="DB5431"/>
              </a:solidFill>
            </a:endParaRP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476D974F-296A-4491-87ED-5A948D27BBD8}"/>
              </a:ext>
            </a:extLst>
          </p:cNvPr>
          <p:cNvSpPr txBox="1">
            <a:spLocks/>
          </p:cNvSpPr>
          <p:nvPr/>
        </p:nvSpPr>
        <p:spPr>
          <a:xfrm>
            <a:off x="400658" y="4143400"/>
            <a:ext cx="5157787" cy="422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DB5431"/>
              </a:buClr>
              <a:buFontTx/>
              <a:buNone/>
              <a:defRPr sz="1400" b="1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/>
              <a:t>Nos certifications / agrément en cours 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1B2D8B19-5511-458A-B6C8-26364FDD2703}"/>
              </a:ext>
            </a:extLst>
          </p:cNvPr>
          <p:cNvGrpSpPr/>
          <p:nvPr/>
        </p:nvGrpSpPr>
        <p:grpSpPr>
          <a:xfrm>
            <a:off x="492263" y="4113489"/>
            <a:ext cx="324829" cy="318848"/>
            <a:chOff x="7718814" y="363540"/>
            <a:chExt cx="324829" cy="318848"/>
          </a:xfrm>
        </p:grpSpPr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A2733DFB-A3F4-4141-97DA-BD70B7640F56}"/>
                </a:ext>
              </a:extLst>
            </p:cNvPr>
            <p:cNvCxnSpPr>
              <a:cxnSpLocks/>
            </p:cNvCxnSpPr>
            <p:nvPr/>
          </p:nvCxnSpPr>
          <p:spPr>
            <a:xfrm>
              <a:off x="7734738" y="363540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E798AB9E-E854-4AB1-8881-7CC7A6ED4FEC}"/>
                </a:ext>
              </a:extLst>
            </p:cNvPr>
            <p:cNvCxnSpPr>
              <a:cxnSpLocks/>
            </p:cNvCxnSpPr>
            <p:nvPr/>
          </p:nvCxnSpPr>
          <p:spPr>
            <a:xfrm>
              <a:off x="7718814" y="377266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E491B440-7A76-4CE5-A85A-8120F55AE27F}"/>
              </a:ext>
            </a:extLst>
          </p:cNvPr>
          <p:cNvGrpSpPr/>
          <p:nvPr/>
        </p:nvGrpSpPr>
        <p:grpSpPr>
          <a:xfrm>
            <a:off x="5160970" y="6160863"/>
            <a:ext cx="324829" cy="318848"/>
            <a:chOff x="11755022" y="6019268"/>
            <a:chExt cx="324829" cy="318848"/>
          </a:xfrm>
        </p:grpSpPr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B924AF06-FC84-4D10-9392-DF79C9A1290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063927" y="6019268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A41D7108-4DE3-49EA-89D8-6D6E169F5A2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755022" y="6323413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03387FDF-DAF4-E3F6-392A-CEEFE1CBCE93}"/>
              </a:ext>
            </a:extLst>
          </p:cNvPr>
          <p:cNvGrpSpPr/>
          <p:nvPr/>
        </p:nvGrpSpPr>
        <p:grpSpPr>
          <a:xfrm>
            <a:off x="1123458" y="5326358"/>
            <a:ext cx="3599810" cy="1045029"/>
            <a:chOff x="1585329" y="5536270"/>
            <a:chExt cx="3599810" cy="1045029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B48B1FE8-28F0-442F-A418-E904FB806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5329" y="5536270"/>
              <a:ext cx="2563278" cy="1045029"/>
            </a:xfrm>
            <a:prstGeom prst="rect">
              <a:avLst/>
            </a:prstGeom>
          </p:spPr>
        </p:pic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2684DBC7-6F06-47A6-B9F3-CFC52BB9E8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4664" y="5577375"/>
              <a:ext cx="1040475" cy="923062"/>
            </a:xfrm>
            <a:prstGeom prst="rect">
              <a:avLst/>
            </a:prstGeom>
          </p:spPr>
        </p:pic>
      </p:grpSp>
      <p:pic>
        <p:nvPicPr>
          <p:cNvPr id="69" name="Image 68">
            <a:extLst>
              <a:ext uri="{FF2B5EF4-FFF2-40B4-BE49-F238E27FC236}">
                <a16:creationId xmlns:a16="http://schemas.microsoft.com/office/drawing/2014/main" id="{DF23C5B7-49A8-46C2-B3B8-A368299B37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863" y="4758523"/>
            <a:ext cx="1193376" cy="48272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E6ECBCC-4C84-4B97-5ECA-E2628C7283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942" y="2549361"/>
            <a:ext cx="1002052" cy="100205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B2D7CB7-1376-BE90-02BD-74DF5C2959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862" y="2799219"/>
            <a:ext cx="923181" cy="92318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192689DE-0E5F-0628-ED0F-C996CBB31D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169" y="4270193"/>
            <a:ext cx="4226298" cy="227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7516" y="0"/>
            <a:ext cx="92392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9;p26">
            <a:extLst>
              <a:ext uri="{FF2B5EF4-FFF2-40B4-BE49-F238E27FC236}">
                <a16:creationId xmlns:a16="http://schemas.microsoft.com/office/drawing/2014/main" id="{00AFF351-A165-42B5-872C-7FE0EAECC1C4}"/>
              </a:ext>
            </a:extLst>
          </p:cNvPr>
          <p:cNvSpPr txBox="1">
            <a:spLocks/>
          </p:cNvSpPr>
          <p:nvPr/>
        </p:nvSpPr>
        <p:spPr>
          <a:xfrm>
            <a:off x="647971" y="1695307"/>
            <a:ext cx="6238410" cy="95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fr-FR" sz="2667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8E5E73-A0E4-C936-710D-93AC4465BED7}"/>
              </a:ext>
            </a:extLst>
          </p:cNvPr>
          <p:cNvSpPr/>
          <p:nvPr/>
        </p:nvSpPr>
        <p:spPr>
          <a:xfrm>
            <a:off x="2943230" y="0"/>
            <a:ext cx="9239208" cy="6858000"/>
          </a:xfrm>
          <a:prstGeom prst="rect">
            <a:avLst/>
          </a:prstGeom>
          <a:solidFill>
            <a:srgbClr val="FFFFF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4E8D3-7D40-4334-A977-E00F045D4098}"/>
              </a:ext>
            </a:extLst>
          </p:cNvPr>
          <p:cNvSpPr/>
          <p:nvPr/>
        </p:nvSpPr>
        <p:spPr>
          <a:xfrm>
            <a:off x="455615" y="1596130"/>
            <a:ext cx="6773333" cy="3665738"/>
          </a:xfrm>
          <a:prstGeom prst="rect">
            <a:avLst/>
          </a:prstGeom>
          <a:solidFill>
            <a:srgbClr val="DB5431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Google Shape;130;p26">
            <a:extLst>
              <a:ext uri="{FF2B5EF4-FFF2-40B4-BE49-F238E27FC236}">
                <a16:creationId xmlns:a16="http://schemas.microsoft.com/office/drawing/2014/main" id="{882668DC-DCEB-487C-9B95-B1CD43A152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0768" y="2446051"/>
            <a:ext cx="6483025" cy="19658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br>
              <a:rPr lang="fr-FR" sz="5867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</a:br>
            <a: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4</a:t>
            </a:r>
            <a:b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</a:br>
            <a:b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</a:br>
            <a: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nos références</a:t>
            </a:r>
            <a:endParaRPr sz="4400">
              <a:solidFill>
                <a:schemeClr val="lt1"/>
              </a:solidFill>
              <a:latin typeface="Century Gothic" panose="020B0502020202020204" pitchFamily="34" charset="0"/>
              <a:sym typeface="Livvic"/>
            </a:endParaRPr>
          </a:p>
        </p:txBody>
      </p:sp>
    </p:spTree>
    <p:extLst>
      <p:ext uri="{BB962C8B-B14F-4D97-AF65-F5344CB8AC3E}">
        <p14:creationId xmlns:p14="http://schemas.microsoft.com/office/powerpoint/2010/main" val="1157993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70BA3A-F11A-4467-B651-91C4F751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8472"/>
            <a:ext cx="10515600" cy="1325563"/>
          </a:xfrm>
        </p:spPr>
        <p:txBody>
          <a:bodyPr/>
          <a:lstStyle/>
          <a:p>
            <a:r>
              <a:rPr lang="fr-FR">
                <a:solidFill>
                  <a:schemeClr val="accent6"/>
                </a:solidFill>
              </a:rPr>
              <a:t>Nos</a:t>
            </a:r>
            <a:r>
              <a:rPr lang="fr-FR"/>
              <a:t> partenaires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1B5874B6-91AA-4C87-A67F-5328C15E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464" y="6448427"/>
            <a:ext cx="1391310" cy="365125"/>
          </a:xfrm>
        </p:spPr>
        <p:txBody>
          <a:bodyPr/>
          <a:lstStyle/>
          <a:p>
            <a:pPr algn="ctr"/>
            <a:fld id="{D3C4C2F6-B796-4392-8436-FA60F7F008C5}" type="slidenum">
              <a:rPr lang="fr-FR" smtClean="0">
                <a:solidFill>
                  <a:schemeClr val="tx1"/>
                </a:solidFill>
              </a:rPr>
              <a:pPr algn="ctr"/>
              <a:t>18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FE9B96-C45D-4C6E-82D7-4175123D4A05}"/>
              </a:ext>
            </a:extLst>
          </p:cNvPr>
          <p:cNvSpPr/>
          <p:nvPr/>
        </p:nvSpPr>
        <p:spPr>
          <a:xfrm>
            <a:off x="805300" y="1715239"/>
            <a:ext cx="5426822" cy="4311807"/>
          </a:xfrm>
          <a:prstGeom prst="rect">
            <a:avLst/>
          </a:prstGeom>
          <a:solidFill>
            <a:srgbClr val="FC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BC2AA45-A1BD-429D-8223-022E75DE5183}"/>
              </a:ext>
            </a:extLst>
          </p:cNvPr>
          <p:cNvGrpSpPr/>
          <p:nvPr/>
        </p:nvGrpSpPr>
        <p:grpSpPr>
          <a:xfrm>
            <a:off x="10550641" y="4848412"/>
            <a:ext cx="428501" cy="420611"/>
            <a:chOff x="11755022" y="6019268"/>
            <a:chExt cx="324829" cy="318848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844D2194-7B08-4E6E-88BD-F0FF3A4F015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071380" y="6019268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3CDDB856-3765-46BA-8352-832524F0B34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755022" y="6323413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5EB3BBF-0C95-4180-97E7-1F53E15368A6}"/>
              </a:ext>
            </a:extLst>
          </p:cNvPr>
          <p:cNvGrpSpPr/>
          <p:nvPr/>
        </p:nvGrpSpPr>
        <p:grpSpPr>
          <a:xfrm>
            <a:off x="7198279" y="2449291"/>
            <a:ext cx="428501" cy="420611"/>
            <a:chOff x="7718814" y="363540"/>
            <a:chExt cx="324829" cy="318848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CF57126E-FBEB-4408-83E1-FDE73D3A8695}"/>
                </a:ext>
              </a:extLst>
            </p:cNvPr>
            <p:cNvCxnSpPr>
              <a:cxnSpLocks/>
            </p:cNvCxnSpPr>
            <p:nvPr/>
          </p:nvCxnSpPr>
          <p:spPr>
            <a:xfrm>
              <a:off x="7734738" y="363540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EFFBC334-7357-4120-ABC9-BDA5430F3898}"/>
                </a:ext>
              </a:extLst>
            </p:cNvPr>
            <p:cNvCxnSpPr>
              <a:cxnSpLocks/>
            </p:cNvCxnSpPr>
            <p:nvPr/>
          </p:nvCxnSpPr>
          <p:spPr>
            <a:xfrm>
              <a:off x="7718814" y="377266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67C8C361-D676-42AF-8F33-B57CF092440C}"/>
              </a:ext>
            </a:extLst>
          </p:cNvPr>
          <p:cNvSpPr txBox="1"/>
          <p:nvPr/>
        </p:nvSpPr>
        <p:spPr>
          <a:xfrm>
            <a:off x="996064" y="1851704"/>
            <a:ext cx="376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DB5431"/>
                </a:solidFill>
              </a:rPr>
              <a:t>Nous les accompagnons déjà :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20CCFC3-628E-4436-A158-762494CAC50F}"/>
              </a:ext>
            </a:extLst>
          </p:cNvPr>
          <p:cNvSpPr txBox="1"/>
          <p:nvPr/>
        </p:nvSpPr>
        <p:spPr>
          <a:xfrm>
            <a:off x="980064" y="3049985"/>
            <a:ext cx="3191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fr-FR"/>
              <a:t>Maîtrises d’ouvrages</a:t>
            </a:r>
          </a:p>
          <a:p>
            <a:pPr marL="285750" indent="-285750">
              <a:buBlip>
                <a:blip r:embed="rId2"/>
              </a:buBlip>
            </a:pPr>
            <a:r>
              <a:rPr lang="fr-FR"/>
              <a:t>Maîtrises d’œuvres</a:t>
            </a:r>
          </a:p>
          <a:p>
            <a:pPr marL="285750" indent="-285750">
              <a:buBlip>
                <a:blip r:embed="rId2"/>
              </a:buBlip>
            </a:pPr>
            <a:r>
              <a:rPr lang="fr-FR"/>
              <a:t>Bailleurs</a:t>
            </a:r>
          </a:p>
          <a:p>
            <a:pPr marL="285750" indent="-285750">
              <a:buBlip>
                <a:blip r:embed="rId2"/>
              </a:buBlip>
            </a:pPr>
            <a:r>
              <a:rPr lang="fr-FR"/>
              <a:t>Foncières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165E379-BF26-45C7-A8E5-BEB922817A7D}"/>
              </a:ext>
            </a:extLst>
          </p:cNvPr>
          <p:cNvSpPr txBox="1"/>
          <p:nvPr/>
        </p:nvSpPr>
        <p:spPr>
          <a:xfrm>
            <a:off x="3980519" y="3090069"/>
            <a:ext cx="2579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fr-FR"/>
              <a:t>Promoteurs</a:t>
            </a:r>
          </a:p>
          <a:p>
            <a:pPr marL="285750" indent="-285750">
              <a:buBlip>
                <a:blip r:embed="rId2"/>
              </a:buBlip>
            </a:pPr>
            <a:r>
              <a:rPr lang="fr-FR"/>
              <a:t>Entreprises</a:t>
            </a:r>
          </a:p>
          <a:p>
            <a:pPr marL="285750" indent="-285750">
              <a:buBlip>
                <a:blip r:embed="rId2"/>
              </a:buBlip>
            </a:pPr>
            <a:r>
              <a:rPr lang="fr-FR"/>
              <a:t>Aménageurs</a:t>
            </a:r>
          </a:p>
          <a:p>
            <a:pPr marL="285750" indent="-285750">
              <a:buBlip>
                <a:blip r:embed="rId2"/>
              </a:buBlip>
            </a:pPr>
            <a:r>
              <a:rPr lang="fr-FR"/>
              <a:t>Particuliers</a:t>
            </a: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75DAAE1A-092F-4727-8858-0489464BEA32}"/>
              </a:ext>
            </a:extLst>
          </p:cNvPr>
          <p:cNvSpPr txBox="1">
            <a:spLocks/>
          </p:cNvSpPr>
          <p:nvPr/>
        </p:nvSpPr>
        <p:spPr>
          <a:xfrm>
            <a:off x="928126" y="47014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>
                <a:solidFill>
                  <a:srgbClr val="DB5431"/>
                </a:solidFill>
              </a:rPr>
              <a:t>Pourquoi pas vous ?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19166DC-7116-C1F2-7DCA-2A19E5BDA4BB}"/>
              </a:ext>
            </a:extLst>
          </p:cNvPr>
          <p:cNvGrpSpPr/>
          <p:nvPr/>
        </p:nvGrpSpPr>
        <p:grpSpPr>
          <a:xfrm>
            <a:off x="7412529" y="2955085"/>
            <a:ext cx="3138112" cy="1821043"/>
            <a:chOff x="7004265" y="687264"/>
            <a:chExt cx="3138112" cy="182104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7403A8F-F3A0-56EA-A889-60FF8DCED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350" y="1432581"/>
              <a:ext cx="1678130" cy="405571"/>
            </a:xfrm>
            <a:prstGeom prst="rect">
              <a:avLst/>
            </a:prstGeom>
          </p:spPr>
        </p:pic>
        <p:pic>
          <p:nvPicPr>
            <p:cNvPr id="15" name="Image 14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60C16454-7D0F-6181-F9B1-A783653AB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3929" y="2036370"/>
              <a:ext cx="2968448" cy="471937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7BB3F45-0629-6394-901D-C72A027591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66" b="21999"/>
            <a:stretch/>
          </p:blipFill>
          <p:spPr>
            <a:xfrm>
              <a:off x="7004265" y="1283505"/>
              <a:ext cx="1139320" cy="657262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6FD87056-5201-7A23-A352-C823D1CD7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045" y="687264"/>
              <a:ext cx="2879891" cy="587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527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&#10;&#10;Description générée automatiquement">
            <a:extLst>
              <a:ext uri="{FF2B5EF4-FFF2-40B4-BE49-F238E27FC236}">
                <a16:creationId xmlns:a16="http://schemas.microsoft.com/office/drawing/2014/main" id="{29305826-23D9-2FAC-AA4A-F98F64FE68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4" t="15730" b="10407"/>
          <a:stretch/>
        </p:blipFill>
        <p:spPr bwMode="auto">
          <a:xfrm>
            <a:off x="6699885" y="1376408"/>
            <a:ext cx="5190630" cy="4964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91298C-59F4-4CB3-9288-3239E791E03B}"/>
              </a:ext>
            </a:extLst>
          </p:cNvPr>
          <p:cNvSpPr/>
          <p:nvPr/>
        </p:nvSpPr>
        <p:spPr>
          <a:xfrm>
            <a:off x="1056813" y="6018245"/>
            <a:ext cx="1391311" cy="869562"/>
          </a:xfrm>
          <a:prstGeom prst="rect">
            <a:avLst/>
          </a:prstGeom>
          <a:solidFill>
            <a:srgbClr val="DB5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5761EDE-A24F-4CFE-B24C-ED09947CD1AB}"/>
              </a:ext>
            </a:extLst>
          </p:cNvPr>
          <p:cNvSpPr/>
          <p:nvPr/>
        </p:nvSpPr>
        <p:spPr>
          <a:xfrm>
            <a:off x="249997" y="1085150"/>
            <a:ext cx="3603546" cy="332884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12243F-6EE8-4BD2-9845-F0E25C4A4953}"/>
              </a:ext>
            </a:extLst>
          </p:cNvPr>
          <p:cNvSpPr/>
          <p:nvPr/>
        </p:nvSpPr>
        <p:spPr>
          <a:xfrm>
            <a:off x="10563225" y="2986999"/>
            <a:ext cx="1628775" cy="1210644"/>
          </a:xfrm>
          <a:prstGeom prst="rect">
            <a:avLst/>
          </a:prstGeom>
          <a:solidFill>
            <a:srgbClr val="DB5431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6FA08C-FA38-4619-8F2B-766AF61FDC6D}"/>
              </a:ext>
            </a:extLst>
          </p:cNvPr>
          <p:cNvSpPr/>
          <p:nvPr/>
        </p:nvSpPr>
        <p:spPr>
          <a:xfrm>
            <a:off x="6480022" y="1123523"/>
            <a:ext cx="5141822" cy="496459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5">
            <a:extLst>
              <a:ext uri="{FF2B5EF4-FFF2-40B4-BE49-F238E27FC236}">
                <a16:creationId xmlns:a16="http://schemas.microsoft.com/office/drawing/2014/main" id="{4954859C-BA7F-4012-82F4-AB0FA7A3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41" y="662506"/>
            <a:ext cx="6439732" cy="451838"/>
          </a:xfrm>
        </p:spPr>
        <p:txBody>
          <a:bodyPr>
            <a:normAutofit fontScale="90000"/>
          </a:bodyPr>
          <a:lstStyle/>
          <a:p>
            <a:r>
              <a:rPr lang="fr-FR">
                <a:solidFill>
                  <a:srgbClr val="DB5431"/>
                </a:solidFill>
              </a:rPr>
              <a:t>Eiffage </a:t>
            </a:r>
            <a:r>
              <a:rPr lang="fr-FR" err="1">
                <a:solidFill>
                  <a:srgbClr val="DB5431"/>
                </a:solidFill>
              </a:rPr>
              <a:t>metal</a:t>
            </a:r>
            <a:endParaRPr lang="fr-FR">
              <a:solidFill>
                <a:srgbClr val="DB543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46FDFB6-0650-4AB7-9D61-BC484BAA05D1}"/>
              </a:ext>
            </a:extLst>
          </p:cNvPr>
          <p:cNvSpPr txBox="1"/>
          <p:nvPr/>
        </p:nvSpPr>
        <p:spPr>
          <a:xfrm>
            <a:off x="211737" y="1066926"/>
            <a:ext cx="371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sz="16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</a:rPr>
              <a:t>Animation HSE | Extension d’usine</a:t>
            </a:r>
            <a:endParaRPr lang="fr-FR" sz="1800" b="0" i="0" u="none" strike="noStrike" baseline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C4CE8-AABC-42D0-8C7F-2DB31FEC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812" y="6448427"/>
            <a:ext cx="1391311" cy="365125"/>
          </a:xfrm>
        </p:spPr>
        <p:txBody>
          <a:bodyPr/>
          <a:lstStyle/>
          <a:p>
            <a:pPr algn="ctr"/>
            <a:fld id="{C8DAEC2B-89D1-467B-9D96-4F68447F9573}" type="slidenum">
              <a:rPr lang="fr-FR" smtClean="0">
                <a:solidFill>
                  <a:schemeClr val="accent6"/>
                </a:solidFill>
              </a:rPr>
              <a:pPr algn="ctr"/>
              <a:t>19</a:t>
            </a:fld>
            <a:endParaRPr lang="fr-FR">
              <a:solidFill>
                <a:schemeClr val="accent6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60EFD41-FFB4-B5CE-1B7D-AE8F4631E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2811" y="1544526"/>
            <a:ext cx="5928540" cy="258365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1000" b="1">
                <a:solidFill>
                  <a:srgbClr val="DB5431"/>
                </a:solidFill>
              </a:rPr>
              <a:t>Contexte :  </a:t>
            </a:r>
            <a:r>
              <a:rPr lang="fr-FR" sz="1000"/>
              <a:t>Afin d’augmenter significativement les capacités de production de ses usines de semi-conducteurs situées à Crolles, STMicroelectronics a acté le lancement du projet Gateway 3. Il consiste en une deuxième extension du site et requiert 18 mois de travaux, confiés à Eiffage Métal.</a:t>
            </a:r>
          </a:p>
          <a:p>
            <a:pPr algn="just">
              <a:lnSpc>
                <a:spcPct val="150000"/>
              </a:lnSpc>
            </a:pPr>
            <a:r>
              <a:rPr lang="fr-FR" sz="1000" b="1">
                <a:solidFill>
                  <a:srgbClr val="DB5431"/>
                </a:solidFill>
              </a:rPr>
              <a:t>Expertise OMEA : </a:t>
            </a:r>
            <a:r>
              <a:rPr lang="fr-FR" sz="1000" b="1" err="1"/>
              <a:t>Oméa</a:t>
            </a:r>
            <a:r>
              <a:rPr lang="fr-FR" sz="1000" b="1"/>
              <a:t> accompagne Eiffage Métal en assurant l’animation HSE du chantier, pour : </a:t>
            </a:r>
          </a:p>
          <a:p>
            <a:pPr algn="just">
              <a:buFontTx/>
              <a:buChar char="-"/>
            </a:pPr>
            <a:r>
              <a:rPr lang="fr-FR" sz="1000"/>
              <a:t>l’animation des accueils sécurité</a:t>
            </a:r>
          </a:p>
          <a:p>
            <a:pPr algn="just">
              <a:buFontTx/>
              <a:buChar char="-"/>
            </a:pPr>
            <a:r>
              <a:rPr lang="fr-FR" sz="1000"/>
              <a:t>l’animation des causeries sécurité pour les équipes internes et les sous-traitants </a:t>
            </a:r>
          </a:p>
          <a:p>
            <a:pPr algn="just">
              <a:buFontTx/>
              <a:buChar char="-"/>
            </a:pPr>
            <a:r>
              <a:rPr lang="fr-FR" sz="1000"/>
              <a:t>la réalisation des visites d’inspection commune avec Apave (SPS)</a:t>
            </a:r>
          </a:p>
          <a:p>
            <a:pPr algn="just">
              <a:buFontTx/>
              <a:buChar char="-"/>
            </a:pPr>
            <a:r>
              <a:rPr lang="fr-FR" sz="1000"/>
              <a:t> la déclinaison des modes opératoires et analyses de risques auprès des sous-traitants, </a:t>
            </a:r>
          </a:p>
          <a:p>
            <a:pPr algn="just">
              <a:buFontTx/>
              <a:buChar char="-"/>
            </a:pPr>
            <a:r>
              <a:rPr lang="fr-FR" sz="1000"/>
              <a:t>la déclinaison des PPSPS pour les sous-traitants, la réalisation des visites de sécurités quotidiennes, </a:t>
            </a:r>
          </a:p>
          <a:p>
            <a:pPr algn="just">
              <a:buFontTx/>
              <a:buChar char="-"/>
            </a:pPr>
            <a:r>
              <a:rPr lang="fr-FR" sz="1000"/>
              <a:t>la gestion du </a:t>
            </a:r>
            <a:r>
              <a:rPr lang="fr-FR" sz="1000" err="1"/>
              <a:t>reporting</a:t>
            </a:r>
            <a:r>
              <a:rPr lang="fr-FR" sz="1000"/>
              <a:t> HSE du chantier, </a:t>
            </a:r>
          </a:p>
          <a:p>
            <a:pPr algn="just">
              <a:buFontTx/>
              <a:buChar char="-"/>
            </a:pPr>
            <a:r>
              <a:rPr lang="fr-FR" sz="1000"/>
              <a:t>la participation aux réunions de coordination du projet, </a:t>
            </a:r>
          </a:p>
          <a:p>
            <a:pPr algn="just">
              <a:buFontTx/>
              <a:buChar char="-"/>
            </a:pPr>
            <a:r>
              <a:rPr lang="fr-FR" sz="1000"/>
              <a:t>la gestion et diffusion des PPSPS, MOP, Agréments SST, permis feu</a:t>
            </a:r>
          </a:p>
          <a:p>
            <a:pPr algn="just">
              <a:buFontTx/>
              <a:buChar char="-"/>
            </a:pPr>
            <a:r>
              <a:rPr lang="fr-FR" sz="1000"/>
              <a:t>l’analyse des situations dangereuses. </a:t>
            </a:r>
            <a:endParaRPr lang="fr-FR" sz="1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/>
          </a:p>
          <a:p>
            <a:pPr algn="just">
              <a:lnSpc>
                <a:spcPct val="150000"/>
              </a:lnSpc>
            </a:pPr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107478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392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9;p26">
            <a:extLst>
              <a:ext uri="{FF2B5EF4-FFF2-40B4-BE49-F238E27FC236}">
                <a16:creationId xmlns:a16="http://schemas.microsoft.com/office/drawing/2014/main" id="{00AFF351-A165-42B5-872C-7FE0EAECC1C4}"/>
              </a:ext>
            </a:extLst>
          </p:cNvPr>
          <p:cNvSpPr txBox="1">
            <a:spLocks/>
          </p:cNvSpPr>
          <p:nvPr/>
        </p:nvSpPr>
        <p:spPr>
          <a:xfrm>
            <a:off x="647971" y="1695307"/>
            <a:ext cx="6238410" cy="95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fr-FR" sz="2667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8E5E73-A0E4-C936-710D-93AC4465BED7}"/>
              </a:ext>
            </a:extLst>
          </p:cNvPr>
          <p:cNvSpPr/>
          <p:nvPr/>
        </p:nvSpPr>
        <p:spPr>
          <a:xfrm>
            <a:off x="0" y="-1"/>
            <a:ext cx="9239208" cy="6858000"/>
          </a:xfrm>
          <a:prstGeom prst="rect">
            <a:avLst/>
          </a:prstGeom>
          <a:solidFill>
            <a:srgbClr val="FFFFF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4E8D3-7D40-4334-A977-E00F045D4098}"/>
              </a:ext>
            </a:extLst>
          </p:cNvPr>
          <p:cNvSpPr/>
          <p:nvPr/>
        </p:nvSpPr>
        <p:spPr>
          <a:xfrm>
            <a:off x="4956179" y="1839633"/>
            <a:ext cx="6773333" cy="3665738"/>
          </a:xfrm>
          <a:prstGeom prst="rect">
            <a:avLst/>
          </a:prstGeom>
          <a:solidFill>
            <a:srgbClr val="DB5431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Google Shape;130;p26">
            <a:extLst>
              <a:ext uri="{FF2B5EF4-FFF2-40B4-BE49-F238E27FC236}">
                <a16:creationId xmlns:a16="http://schemas.microsoft.com/office/drawing/2014/main" id="{882668DC-DCEB-487C-9B95-B1CD43A152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01332" y="3002659"/>
            <a:ext cx="6483025" cy="19658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br>
              <a:rPr lang="fr-FR" sz="5867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</a:br>
            <a: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1</a:t>
            </a:r>
            <a:b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</a:br>
            <a:b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</a:br>
            <a: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présentation</a:t>
            </a:r>
            <a:b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</a:br>
            <a: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d’</a:t>
            </a:r>
            <a:r>
              <a:rPr lang="fr-FR" sz="4400" err="1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oméa</a:t>
            </a:r>
            <a:endParaRPr sz="4400">
              <a:solidFill>
                <a:schemeClr val="lt1"/>
              </a:solidFill>
              <a:latin typeface="Century Gothic" panose="020B0502020202020204" pitchFamily="34" charset="0"/>
              <a:sym typeface="Livvic"/>
            </a:endParaRPr>
          </a:p>
        </p:txBody>
      </p:sp>
    </p:spTree>
    <p:extLst>
      <p:ext uri="{BB962C8B-B14F-4D97-AF65-F5344CB8AC3E}">
        <p14:creationId xmlns:p14="http://schemas.microsoft.com/office/powerpoint/2010/main" val="101299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Renouvelables : Voltalia acquiert Greensolver, spécialiste des services de  gestion de centrales">
            <a:extLst>
              <a:ext uri="{FF2B5EF4-FFF2-40B4-BE49-F238E27FC236}">
                <a16:creationId xmlns:a16="http://schemas.microsoft.com/office/drawing/2014/main" id="{5EB4BFD5-F95D-136D-63FE-47E1803F2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7" y="1444130"/>
            <a:ext cx="5214357" cy="49060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9C38DD59-54D0-426E-B829-3EE05858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50" y="315855"/>
            <a:ext cx="6126200" cy="962439"/>
          </a:xfrm>
        </p:spPr>
        <p:txBody>
          <a:bodyPr>
            <a:normAutofit/>
          </a:bodyPr>
          <a:lstStyle/>
          <a:p>
            <a:r>
              <a:rPr lang="fr-FR" sz="2900">
                <a:solidFill>
                  <a:srgbClr val="DB5431"/>
                </a:solidFill>
              </a:rPr>
              <a:t>VOLTALIA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ED3C09-F9D2-49B9-BED7-1124B79FAA33}"/>
              </a:ext>
            </a:extLst>
          </p:cNvPr>
          <p:cNvSpPr/>
          <p:nvPr/>
        </p:nvSpPr>
        <p:spPr>
          <a:xfrm>
            <a:off x="10570464" y="6448426"/>
            <a:ext cx="1391311" cy="409573"/>
          </a:xfrm>
          <a:prstGeom prst="rect">
            <a:avLst/>
          </a:prstGeom>
          <a:solidFill>
            <a:srgbClr val="DB5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C4CE8-AABC-42D0-8C7F-2DB31FEC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463" y="6448427"/>
            <a:ext cx="1391311" cy="365125"/>
          </a:xfrm>
        </p:spPr>
        <p:txBody>
          <a:bodyPr/>
          <a:lstStyle/>
          <a:p>
            <a:pPr algn="ctr"/>
            <a:fld id="{C8DAEC2B-89D1-467B-9D96-4F68447F9573}" type="slidenum">
              <a:rPr lang="fr-FR" smtClean="0">
                <a:solidFill>
                  <a:schemeClr val="accent6"/>
                </a:solidFill>
              </a:rPr>
              <a:pPr algn="ctr"/>
              <a:t>20</a:t>
            </a:fld>
            <a:endParaRPr lang="fr-FR">
              <a:solidFill>
                <a:schemeClr val="accent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6FA08C-FA38-4619-8F2B-766AF61FDC6D}"/>
              </a:ext>
            </a:extLst>
          </p:cNvPr>
          <p:cNvSpPr/>
          <p:nvPr/>
        </p:nvSpPr>
        <p:spPr>
          <a:xfrm>
            <a:off x="590679" y="1278294"/>
            <a:ext cx="5123921" cy="490609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2E30A3B-C998-4142-8E61-7F76578D1FC3}"/>
              </a:ext>
            </a:extLst>
          </p:cNvPr>
          <p:cNvSpPr/>
          <p:nvPr/>
        </p:nvSpPr>
        <p:spPr>
          <a:xfrm>
            <a:off x="5974050" y="959370"/>
            <a:ext cx="3992792" cy="318924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FA740B-4A2F-4727-9E95-DD0662A272DB}"/>
              </a:ext>
            </a:extLst>
          </p:cNvPr>
          <p:cNvSpPr txBox="1"/>
          <p:nvPr/>
        </p:nvSpPr>
        <p:spPr>
          <a:xfrm>
            <a:off x="5974050" y="936021"/>
            <a:ext cx="3992792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 SSE | Interventions O&amp;M</a:t>
            </a:r>
            <a:endParaRPr lang="fr-FR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12243F-6EE8-4BD2-9845-F0E25C4A4953}"/>
              </a:ext>
            </a:extLst>
          </p:cNvPr>
          <p:cNvSpPr/>
          <p:nvPr/>
        </p:nvSpPr>
        <p:spPr>
          <a:xfrm>
            <a:off x="0" y="3041941"/>
            <a:ext cx="1628775" cy="1210644"/>
          </a:xfrm>
          <a:prstGeom prst="rect">
            <a:avLst/>
          </a:prstGeom>
          <a:solidFill>
            <a:srgbClr val="DB5431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41886FE-A9B9-CF8B-0779-368294D74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4404" y="1313520"/>
            <a:ext cx="6027370" cy="2583659"/>
          </a:xfrm>
        </p:spPr>
        <p:txBody>
          <a:bodyPr>
            <a:noAutofit/>
          </a:bodyPr>
          <a:lstStyle/>
          <a:p>
            <a:pPr algn="just"/>
            <a:r>
              <a:rPr lang="fr-FR" sz="1050" b="1">
                <a:solidFill>
                  <a:srgbClr val="DB5431"/>
                </a:solidFill>
              </a:rPr>
              <a:t>Contexte :  </a:t>
            </a:r>
            <a:r>
              <a:rPr lang="fr-FR" sz="1050"/>
              <a:t>Acteur majeur du secteur des Energies Renouvelables, </a:t>
            </a:r>
            <a:r>
              <a:rPr lang="fr-FR" sz="1050" err="1"/>
              <a:t>Voltalia</a:t>
            </a:r>
            <a:r>
              <a:rPr lang="fr-FR" sz="1050"/>
              <a:t> conçoit, construit et exploite des centrales photovoltaïques, des parcs éoliens, des barrages hydroélectriques et des centrales biomasses notamment. Avec ses 1,4GW en exploitation, l’équipe Opérations &amp; Maintenance réalise de nombreuses interventions de maintien en production de son parc.</a:t>
            </a:r>
          </a:p>
          <a:p>
            <a:pPr>
              <a:spcAft>
                <a:spcPts val="800"/>
              </a:spcAft>
            </a:pPr>
            <a:r>
              <a:rPr lang="fr-FR" sz="1050" b="1">
                <a:solidFill>
                  <a:srgbClr val="DB5431"/>
                </a:solidFill>
              </a:rPr>
              <a:t>Expertise OMEA : </a:t>
            </a:r>
            <a:r>
              <a:rPr lang="fr-FR" sz="1050" b="1" err="1">
                <a:effectLst/>
              </a:rPr>
              <a:t>Oméa</a:t>
            </a:r>
            <a:r>
              <a:rPr lang="fr-FR" sz="1050" b="1">
                <a:effectLst/>
              </a:rPr>
              <a:t> accompagne </a:t>
            </a:r>
            <a:r>
              <a:rPr lang="fr-FR" sz="1050" b="1" err="1">
                <a:effectLst/>
              </a:rPr>
              <a:t>Voltalia</a:t>
            </a:r>
            <a:r>
              <a:rPr lang="fr-FR" sz="1050" b="1">
                <a:effectLst/>
              </a:rPr>
              <a:t> en assurant la coordination Santé, Sécurité et Environnement des opérations d’exploitation menées par l’équipe Opérations &amp; Maintenance</a:t>
            </a:r>
            <a:r>
              <a:rPr lang="fr-FR" sz="1050">
                <a:effectLst/>
              </a:rPr>
              <a:t>. </a:t>
            </a:r>
            <a:br>
              <a:rPr lang="fr-FR" sz="1050">
                <a:effectLst/>
              </a:rPr>
            </a:br>
            <a:br>
              <a:rPr lang="fr-FR" sz="1050">
                <a:effectLst/>
              </a:rPr>
            </a:br>
            <a:r>
              <a:rPr lang="fr-FR" sz="1050">
                <a:effectLst/>
              </a:rPr>
              <a:t>Nous les accompagnons sur les principales réalisations suivantes :</a:t>
            </a:r>
          </a:p>
          <a:p>
            <a:pPr lvl="0" algn="just">
              <a:spcAft>
                <a:spcPts val="3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fr-FR" sz="1050">
                <a:effectLst/>
              </a:rPr>
              <a:t>Animation des causeries et accueil sécurité,</a:t>
            </a:r>
          </a:p>
          <a:p>
            <a:pPr lvl="0" algn="just">
              <a:spcAft>
                <a:spcPts val="3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fr-FR" sz="1050">
                <a:effectLst/>
              </a:rPr>
              <a:t>Réalisation des plans de prévention dédiés aux interventions,</a:t>
            </a:r>
          </a:p>
          <a:p>
            <a:pPr lvl="0" algn="just">
              <a:spcAft>
                <a:spcPts val="3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fr-FR" sz="1050">
                <a:effectLst/>
              </a:rPr>
              <a:t>Vérification des exigences SSE contractuelles,</a:t>
            </a:r>
          </a:p>
          <a:p>
            <a:pPr lvl="0" algn="just">
              <a:spcAft>
                <a:spcPts val="3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fr-FR" sz="1050">
                <a:effectLst/>
              </a:rPr>
              <a:t>Mise à jour du document unique,</a:t>
            </a:r>
          </a:p>
          <a:p>
            <a:pPr lvl="0" algn="just">
              <a:spcAft>
                <a:spcPts val="3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fr-FR" sz="1050">
                <a:effectLst/>
              </a:rPr>
              <a:t>Suivi des plans d’actions,</a:t>
            </a:r>
          </a:p>
          <a:p>
            <a:pPr lvl="0" algn="just">
              <a:spcAft>
                <a:spcPts val="3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fr-FR" sz="1050">
                <a:effectLst/>
              </a:rPr>
              <a:t>Rédaction des </a:t>
            </a:r>
            <a:r>
              <a:rPr lang="fr-FR" sz="1050" err="1">
                <a:effectLst/>
              </a:rPr>
              <a:t>reporting</a:t>
            </a:r>
            <a:r>
              <a:rPr lang="fr-FR" sz="1050">
                <a:effectLst/>
              </a:rPr>
              <a:t> suite aux visites sur site,</a:t>
            </a:r>
          </a:p>
          <a:p>
            <a:pPr lvl="0" algn="just">
              <a:spcAft>
                <a:spcPts val="3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fr-FR" sz="1050">
                <a:effectLst/>
              </a:rPr>
              <a:t>Gestion des commandes d’EPI,</a:t>
            </a:r>
          </a:p>
          <a:p>
            <a:pPr lvl="0" algn="just">
              <a:spcAft>
                <a:spcPts val="3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fr-FR" sz="1050">
                <a:effectLst/>
              </a:rPr>
              <a:t>Gestion des remontées de situations dangereuses,</a:t>
            </a:r>
          </a:p>
          <a:p>
            <a:pPr lvl="0" algn="just">
              <a:spcAft>
                <a:spcPts val="3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fr-FR" sz="1050">
                <a:effectLst/>
              </a:rPr>
              <a:t>Réalisation d’analyses de risques,</a:t>
            </a:r>
          </a:p>
          <a:p>
            <a:pPr lvl="0" algn="just">
              <a:spcAft>
                <a:spcPts val="3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fr-FR" sz="1050">
                <a:effectLst/>
              </a:rPr>
              <a:t>Optimisation des travaux de levage en lien avec la Carsat,</a:t>
            </a:r>
          </a:p>
          <a:p>
            <a:pPr lvl="0" algn="just">
              <a:spcAft>
                <a:spcPts val="3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fr-FR" sz="1050">
                <a:effectLst/>
              </a:rPr>
              <a:t>Déploiement des affichages SSE sur sites.</a:t>
            </a:r>
            <a:endParaRPr lang="fr-FR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 sz="105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/>
          </a:p>
          <a:p>
            <a:pPr algn="just">
              <a:lnSpc>
                <a:spcPct val="150000"/>
              </a:lnSpc>
            </a:pPr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333526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transport, train&#10;&#10;Description générée automatiquement">
            <a:extLst>
              <a:ext uri="{FF2B5EF4-FFF2-40B4-BE49-F238E27FC236}">
                <a16:creationId xmlns:a16="http://schemas.microsoft.com/office/drawing/2014/main" id="{DD27FF6D-0AC0-A960-5812-FA756391CC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0"/>
          <a:stretch/>
        </p:blipFill>
        <p:spPr bwMode="auto">
          <a:xfrm>
            <a:off x="6527644" y="1249599"/>
            <a:ext cx="5233874" cy="496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91298C-59F4-4CB3-9288-3239E791E03B}"/>
              </a:ext>
            </a:extLst>
          </p:cNvPr>
          <p:cNvSpPr/>
          <p:nvPr/>
        </p:nvSpPr>
        <p:spPr>
          <a:xfrm>
            <a:off x="1056813" y="6448427"/>
            <a:ext cx="1391311" cy="439380"/>
          </a:xfrm>
          <a:prstGeom prst="rect">
            <a:avLst/>
          </a:prstGeom>
          <a:solidFill>
            <a:srgbClr val="DB5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5761EDE-A24F-4CFE-B24C-ED09947CD1AB}"/>
              </a:ext>
            </a:extLst>
          </p:cNvPr>
          <p:cNvSpPr/>
          <p:nvPr/>
        </p:nvSpPr>
        <p:spPr>
          <a:xfrm>
            <a:off x="300533" y="773759"/>
            <a:ext cx="5141822" cy="277547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12243F-6EE8-4BD2-9845-F0E25C4A4953}"/>
              </a:ext>
            </a:extLst>
          </p:cNvPr>
          <p:cNvSpPr/>
          <p:nvPr/>
        </p:nvSpPr>
        <p:spPr>
          <a:xfrm>
            <a:off x="10563225" y="2986999"/>
            <a:ext cx="1628775" cy="1210644"/>
          </a:xfrm>
          <a:prstGeom prst="rect">
            <a:avLst/>
          </a:prstGeom>
          <a:solidFill>
            <a:srgbClr val="DB5431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6FA08C-FA38-4619-8F2B-766AF61FDC6D}"/>
              </a:ext>
            </a:extLst>
          </p:cNvPr>
          <p:cNvSpPr/>
          <p:nvPr/>
        </p:nvSpPr>
        <p:spPr>
          <a:xfrm>
            <a:off x="6340059" y="1067537"/>
            <a:ext cx="5141822" cy="496459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5">
            <a:extLst>
              <a:ext uri="{FF2B5EF4-FFF2-40B4-BE49-F238E27FC236}">
                <a16:creationId xmlns:a16="http://schemas.microsoft.com/office/drawing/2014/main" id="{4954859C-BA7F-4012-82F4-AB0FA7A3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33" y="382347"/>
            <a:ext cx="5795467" cy="451838"/>
          </a:xfrm>
        </p:spPr>
        <p:txBody>
          <a:bodyPr>
            <a:normAutofit fontScale="90000"/>
          </a:bodyPr>
          <a:lstStyle/>
          <a:p>
            <a:r>
              <a:rPr lang="fr-FR">
                <a:solidFill>
                  <a:srgbClr val="DB5431"/>
                </a:solidFill>
              </a:rPr>
              <a:t>siemens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46FDFB6-0650-4AB7-9D61-BC484BAA05D1}"/>
              </a:ext>
            </a:extLst>
          </p:cNvPr>
          <p:cNvSpPr txBox="1"/>
          <p:nvPr/>
        </p:nvSpPr>
        <p:spPr>
          <a:xfrm>
            <a:off x="300533" y="748979"/>
            <a:ext cx="5141822" cy="311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 de l’équipe EHS | Métro B - Rennes</a:t>
            </a:r>
            <a:endParaRPr lang="fr-FR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C4CE8-AABC-42D0-8C7F-2DB31FEC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812" y="6448427"/>
            <a:ext cx="1391311" cy="365125"/>
          </a:xfrm>
        </p:spPr>
        <p:txBody>
          <a:bodyPr/>
          <a:lstStyle/>
          <a:p>
            <a:pPr algn="ctr"/>
            <a:fld id="{C8DAEC2B-89D1-467B-9D96-4F68447F9573}" type="slidenum">
              <a:rPr lang="fr-FR" smtClean="0">
                <a:solidFill>
                  <a:schemeClr val="accent6"/>
                </a:solidFill>
              </a:rPr>
              <a:pPr algn="ctr"/>
              <a:t>21</a:t>
            </a:fld>
            <a:endParaRPr lang="fr-FR">
              <a:solidFill>
                <a:schemeClr val="accent6"/>
              </a:solidFill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8E25131-EBA8-28B6-11DD-73C76F260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4843" y="1200817"/>
            <a:ext cx="6026845" cy="336338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fr-FR" sz="1000" b="1">
                <a:solidFill>
                  <a:srgbClr val="DB5431"/>
                </a:solidFill>
              </a:rPr>
              <a:t>Durée d’accompagnement: </a:t>
            </a:r>
            <a:r>
              <a:rPr lang="fr-FR" sz="1000"/>
              <a:t>2 ans</a:t>
            </a:r>
          </a:p>
          <a:p>
            <a:pPr algn="just"/>
            <a:r>
              <a:rPr lang="fr-FR" sz="1000" b="1">
                <a:solidFill>
                  <a:srgbClr val="DB5431"/>
                </a:solidFill>
              </a:rPr>
              <a:t>Contexte : </a:t>
            </a:r>
            <a:r>
              <a:rPr lang="fr-FR" sz="1000"/>
              <a:t>La Ligne B du métro de Rennes est la seconde ligne du réseau métropolitain de la ville de Rennes. Reliant les communes de Saint-Jacques-de-la-Lande et Cesson-Sévigné du sud-ouest au nord-est de Rennes, elle permettra aux 28 millions de voyageurs annuels estimés de parcourir ses 14km en une vingtaine de minutes.</a:t>
            </a:r>
          </a:p>
          <a:p>
            <a:pPr algn="just">
              <a:spcAft>
                <a:spcPts val="800"/>
              </a:spcAft>
            </a:pPr>
            <a:r>
              <a:rPr lang="fr-FR" sz="1000" b="1">
                <a:solidFill>
                  <a:srgbClr val="DB5431"/>
                </a:solidFill>
              </a:rPr>
              <a:t>Expertise OMEA :</a:t>
            </a:r>
            <a:r>
              <a:rPr lang="fr-FR" sz="1000"/>
              <a:t> </a:t>
            </a:r>
            <a:r>
              <a:rPr lang="fr-FR" sz="1000" b="1" err="1"/>
              <a:t>Oméa</a:t>
            </a:r>
            <a:r>
              <a:rPr lang="fr-FR" sz="1000" b="1"/>
              <a:t> vient appuyer Siemens et plus précisément l’équipe EHS sur site sur toute la phase de mise en service avec un objectif 0 accident attendu par le client final. </a:t>
            </a:r>
            <a:br>
              <a:rPr lang="fr-FR" sz="1000" b="1"/>
            </a:br>
            <a:r>
              <a:rPr lang="fr-FR" sz="1000">
                <a:effectLst/>
              </a:rPr>
              <a:t>Nous les accompagnons sur les principales réalisations suivantes :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Garant du respect des règles EHS réglementaire et contractuelles des opérations de travaux,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Sensibilisation des collaborateurs Siemens aux règles EHS,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Réalisation du suivi des documents sécurité internes à Siemens,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Réalisation du suivi des registres AT/Presqu’accidents/situations dangereuses…,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Pilotage des actions EHS du projet (avec préparation et diffusion des KPIs),</a:t>
            </a:r>
          </a:p>
          <a:p>
            <a:pPr marL="34290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Veille à l’adéquation de la qualification et des éventuelles habilitations règlementaires des collaborateurs</a:t>
            </a:r>
            <a:r>
              <a:rPr lang="fr-FR" sz="1000"/>
              <a:t> </a:t>
            </a:r>
            <a:endParaRPr lang="fr-FR" sz="1000">
              <a:effectLst/>
            </a:endParaRP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Gestion des relations avec les parties prenantes (MOA, CSPS, CISSCT…) et entreprises extérieures,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Organisation et suivi des exercices de secours,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Etablissement, validation et application des PPSPS des sous-traitants,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Réalisation des </a:t>
            </a:r>
            <a:r>
              <a:rPr lang="fr-FR" sz="1000"/>
              <a:t>rapports</a:t>
            </a:r>
            <a:r>
              <a:rPr lang="fr-FR" sz="1000">
                <a:effectLst/>
              </a:rPr>
              <a:t> d’inspection (jour, nuit et visite de chantier),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Réalisation du benchmark EHS pour la clôture du projet.</a:t>
            </a:r>
          </a:p>
          <a:p>
            <a:pPr marL="285750" indent="0" algn="just">
              <a:lnSpc>
                <a:spcPct val="115000"/>
              </a:lnSpc>
              <a:spcAft>
                <a:spcPts val="300"/>
              </a:spcAft>
              <a:buNone/>
            </a:pPr>
            <a:endParaRPr lang="fr-FR" sz="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 sz="1050" b="1"/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/>
          </a:p>
          <a:p>
            <a:pPr algn="just">
              <a:lnSpc>
                <a:spcPct val="150000"/>
              </a:lnSpc>
            </a:pPr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1951139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SS / Discussion: Tour Pleyel - Saint-Denis (93) - Construit - 129m">
            <a:extLst>
              <a:ext uri="{FF2B5EF4-FFF2-40B4-BE49-F238E27FC236}">
                <a16:creationId xmlns:a16="http://schemas.microsoft.com/office/drawing/2014/main" id="{48275C3B-548A-833D-D254-2714351301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2" t="14612" r="14634" b="2819"/>
          <a:stretch/>
        </p:blipFill>
        <p:spPr bwMode="auto">
          <a:xfrm>
            <a:off x="301902" y="1233162"/>
            <a:ext cx="5227087" cy="4973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9C38DD59-54D0-426E-B829-3EE05858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499" y="555541"/>
            <a:ext cx="6126200" cy="962439"/>
          </a:xfrm>
        </p:spPr>
        <p:txBody>
          <a:bodyPr>
            <a:normAutofit/>
          </a:bodyPr>
          <a:lstStyle/>
          <a:p>
            <a:r>
              <a:rPr lang="fr-FR" sz="2900">
                <a:solidFill>
                  <a:srgbClr val="DB5431"/>
                </a:solidFill>
              </a:rPr>
              <a:t>GCC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ED3C09-F9D2-49B9-BED7-1124B79FAA33}"/>
              </a:ext>
            </a:extLst>
          </p:cNvPr>
          <p:cNvSpPr/>
          <p:nvPr/>
        </p:nvSpPr>
        <p:spPr>
          <a:xfrm>
            <a:off x="10570464" y="6462224"/>
            <a:ext cx="1391311" cy="395776"/>
          </a:xfrm>
          <a:prstGeom prst="rect">
            <a:avLst/>
          </a:prstGeom>
          <a:solidFill>
            <a:srgbClr val="DB5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C4CE8-AABC-42D0-8C7F-2DB31FEC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463" y="6448427"/>
            <a:ext cx="1391311" cy="365125"/>
          </a:xfrm>
        </p:spPr>
        <p:txBody>
          <a:bodyPr/>
          <a:lstStyle/>
          <a:p>
            <a:pPr algn="ctr"/>
            <a:fld id="{C8DAEC2B-89D1-467B-9D96-4F68447F9573}" type="slidenum">
              <a:rPr lang="fr-FR" smtClean="0">
                <a:solidFill>
                  <a:schemeClr val="accent6"/>
                </a:solidFill>
              </a:rPr>
              <a:pPr algn="ctr"/>
              <a:t>22</a:t>
            </a:fld>
            <a:endParaRPr lang="fr-FR">
              <a:solidFill>
                <a:schemeClr val="accent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12243F-6EE8-4BD2-9845-F0E25C4A4953}"/>
              </a:ext>
            </a:extLst>
          </p:cNvPr>
          <p:cNvSpPr/>
          <p:nvPr/>
        </p:nvSpPr>
        <p:spPr>
          <a:xfrm>
            <a:off x="0" y="2800408"/>
            <a:ext cx="1628775" cy="1210644"/>
          </a:xfrm>
          <a:prstGeom prst="rect">
            <a:avLst/>
          </a:prstGeom>
          <a:solidFill>
            <a:srgbClr val="DB5431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6FA08C-FA38-4619-8F2B-766AF61FDC6D}"/>
              </a:ext>
            </a:extLst>
          </p:cNvPr>
          <p:cNvSpPr/>
          <p:nvPr/>
        </p:nvSpPr>
        <p:spPr>
          <a:xfrm>
            <a:off x="590679" y="1036761"/>
            <a:ext cx="5123921" cy="490609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2E30A3B-C998-4142-8E61-7F76578D1FC3}"/>
              </a:ext>
            </a:extLst>
          </p:cNvPr>
          <p:cNvSpPr/>
          <p:nvPr/>
        </p:nvSpPr>
        <p:spPr>
          <a:xfrm>
            <a:off x="5974699" y="1206962"/>
            <a:ext cx="4619289" cy="289173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FA740B-4A2F-4727-9E95-DD0662A272DB}"/>
              </a:ext>
            </a:extLst>
          </p:cNvPr>
          <p:cNvSpPr txBox="1"/>
          <p:nvPr/>
        </p:nvSpPr>
        <p:spPr>
          <a:xfrm>
            <a:off x="6004898" y="1185088"/>
            <a:ext cx="4619290" cy="311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Prévention QHSE sur la rénovation de la Tour Pleyel</a:t>
            </a:r>
            <a:endParaRPr lang="fr-FR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8D1F287-DE6E-0C93-20F1-E27BB21D3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4499" y="1539854"/>
            <a:ext cx="5928539" cy="33633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1000" b="1">
                <a:solidFill>
                  <a:srgbClr val="DB5431"/>
                </a:solidFill>
              </a:rPr>
              <a:t>Contexte : </a:t>
            </a:r>
            <a:r>
              <a:rPr lang="fr-FR" sz="1000"/>
              <a:t>En 2024, la tour Pleyel, vestige tertiaire du début des années 1970, abritera un hôtel 4 étoiles de 700 chambres (34 882 m²). Cette restructuration XXL constitue le pivot d'un vaste projet de business </a:t>
            </a:r>
            <a:r>
              <a:rPr lang="fr-FR" sz="1000" err="1"/>
              <a:t>resort</a:t>
            </a:r>
            <a:r>
              <a:rPr lang="fr-FR" sz="1000"/>
              <a:t> de 77 500 m² dans un quartier de la Plaine-Saint-Denis en pleine mutation. </a:t>
            </a:r>
          </a:p>
          <a:p>
            <a:pPr>
              <a:lnSpc>
                <a:spcPct val="150000"/>
              </a:lnSpc>
            </a:pPr>
            <a:r>
              <a:rPr lang="fr-FR" sz="1000" b="1">
                <a:solidFill>
                  <a:srgbClr val="DB5431"/>
                </a:solidFill>
              </a:rPr>
              <a:t>Expertise OMEA : </a:t>
            </a:r>
            <a:r>
              <a:rPr lang="fr-FR" sz="1000" err="1"/>
              <a:t>Oméa</a:t>
            </a:r>
            <a:r>
              <a:rPr lang="fr-FR" sz="1000"/>
              <a:t> </a:t>
            </a:r>
            <a:r>
              <a:rPr lang="fr-FR" sz="1000" b="1"/>
              <a:t>assure la prévention santé et sécurité, la qualité et la démarche environnementale sur le chantier gros œuvre. </a:t>
            </a:r>
            <a:r>
              <a:rPr lang="fr-FR" sz="1000" err="1"/>
              <a:t>Oméa</a:t>
            </a:r>
            <a:r>
              <a:rPr lang="fr-FR" sz="1000"/>
              <a:t> participe également au renouvellement des certifications ISO 9001, ISO 14001, ISO 45001 via une préparation hebdomadaire et un audit réalisé le 24/11/2022. </a:t>
            </a:r>
            <a:br>
              <a:rPr lang="fr-FR" sz="1000"/>
            </a:br>
            <a:br>
              <a:rPr lang="fr-FR" sz="1000"/>
            </a:br>
            <a:r>
              <a:rPr lang="fr-FR" sz="1000">
                <a:effectLst/>
              </a:rPr>
              <a:t>Nous les accompagnons sur les principales réalisations suivantes :</a:t>
            </a:r>
            <a:endParaRPr lang="fr-FR" sz="1000"/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     Animation des causeries et accueil sécurité,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Garant de la continuité des référentiels ISO9001, 14001 et 45001,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Réalisation des visites de chantier,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Rédaction des comptes-rendus sur les risques du chantier,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Analyse de situations dangereuses,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Proposition de plans d’actions préventives et correctives,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Veille à la conformité environnementale du chantier,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Veille à la conformité du système documentaire (habilitations, EPI, SST…).</a:t>
            </a:r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1510654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a future gare Villejuif Institut Gustave-Roussy en images | Société du  Grand Paris">
            <a:extLst>
              <a:ext uri="{FF2B5EF4-FFF2-40B4-BE49-F238E27FC236}">
                <a16:creationId xmlns:a16="http://schemas.microsoft.com/office/drawing/2014/main" id="{C8557E22-9FA8-AC82-C276-815203C3A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11904" r="24248" b="27206"/>
          <a:stretch/>
        </p:blipFill>
        <p:spPr bwMode="auto">
          <a:xfrm>
            <a:off x="6583805" y="1370886"/>
            <a:ext cx="5253136" cy="4964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91298C-59F4-4CB3-9288-3239E791E03B}"/>
              </a:ext>
            </a:extLst>
          </p:cNvPr>
          <p:cNvSpPr/>
          <p:nvPr/>
        </p:nvSpPr>
        <p:spPr>
          <a:xfrm>
            <a:off x="1056811" y="6425076"/>
            <a:ext cx="1391311" cy="432924"/>
          </a:xfrm>
          <a:prstGeom prst="rect">
            <a:avLst/>
          </a:prstGeom>
          <a:solidFill>
            <a:srgbClr val="DB5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5761EDE-A24F-4CFE-B24C-ED09947CD1AB}"/>
              </a:ext>
            </a:extLst>
          </p:cNvPr>
          <p:cNvSpPr/>
          <p:nvPr/>
        </p:nvSpPr>
        <p:spPr>
          <a:xfrm>
            <a:off x="544594" y="874759"/>
            <a:ext cx="3346272" cy="321050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12243F-6EE8-4BD2-9845-F0E25C4A4953}"/>
              </a:ext>
            </a:extLst>
          </p:cNvPr>
          <p:cNvSpPr/>
          <p:nvPr/>
        </p:nvSpPr>
        <p:spPr>
          <a:xfrm>
            <a:off x="10563225" y="2986999"/>
            <a:ext cx="1628775" cy="1210644"/>
          </a:xfrm>
          <a:prstGeom prst="rect">
            <a:avLst/>
          </a:prstGeom>
          <a:solidFill>
            <a:srgbClr val="DB5431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6FA08C-FA38-4619-8F2B-766AF61FDC6D}"/>
              </a:ext>
            </a:extLst>
          </p:cNvPr>
          <p:cNvSpPr/>
          <p:nvPr/>
        </p:nvSpPr>
        <p:spPr>
          <a:xfrm>
            <a:off x="6340059" y="1067537"/>
            <a:ext cx="5141822" cy="496459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5">
            <a:extLst>
              <a:ext uri="{FF2B5EF4-FFF2-40B4-BE49-F238E27FC236}">
                <a16:creationId xmlns:a16="http://schemas.microsoft.com/office/drawing/2014/main" id="{4954859C-BA7F-4012-82F4-AB0FA7A3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47" y="432924"/>
            <a:ext cx="3805466" cy="451838"/>
          </a:xfrm>
        </p:spPr>
        <p:txBody>
          <a:bodyPr>
            <a:normAutofit fontScale="90000"/>
          </a:bodyPr>
          <a:lstStyle/>
          <a:p>
            <a:r>
              <a:rPr lang="fr-FR" err="1">
                <a:solidFill>
                  <a:srgbClr val="DB5431"/>
                </a:solidFill>
              </a:rPr>
              <a:t>antéa</a:t>
            </a:r>
            <a:endParaRPr lang="fr-FR">
              <a:solidFill>
                <a:srgbClr val="DB543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46FDFB6-0650-4AB7-9D61-BC484BAA05D1}"/>
              </a:ext>
            </a:extLst>
          </p:cNvPr>
          <p:cNvSpPr txBox="1"/>
          <p:nvPr/>
        </p:nvSpPr>
        <p:spPr>
          <a:xfrm>
            <a:off x="558047" y="884762"/>
            <a:ext cx="3265407" cy="311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 Environnement | Ligne 15 Sud</a:t>
            </a:r>
            <a:endParaRPr lang="fr-FR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C4CE8-AABC-42D0-8C7F-2DB31FEC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812" y="6448427"/>
            <a:ext cx="1391311" cy="365125"/>
          </a:xfrm>
        </p:spPr>
        <p:txBody>
          <a:bodyPr/>
          <a:lstStyle/>
          <a:p>
            <a:pPr algn="ctr"/>
            <a:fld id="{C8DAEC2B-89D1-467B-9D96-4F68447F9573}" type="slidenum">
              <a:rPr lang="fr-FR" smtClean="0">
                <a:solidFill>
                  <a:schemeClr val="accent6"/>
                </a:solidFill>
              </a:rPr>
              <a:pPr algn="ctr"/>
              <a:t>23</a:t>
            </a:fld>
            <a:endParaRPr lang="fr-FR">
              <a:solidFill>
                <a:schemeClr val="accent6"/>
              </a:solidFill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85B7EDA-6071-F6D6-D4FD-E719D688A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746" y="1391673"/>
            <a:ext cx="5985000" cy="3363386"/>
          </a:xfrm>
        </p:spPr>
        <p:txBody>
          <a:bodyPr>
            <a:noAutofit/>
          </a:bodyPr>
          <a:lstStyle/>
          <a:p>
            <a:pPr algn="just"/>
            <a:r>
              <a:rPr lang="fr-FR" sz="1000" b="1">
                <a:solidFill>
                  <a:srgbClr val="DB5431"/>
                </a:solidFill>
              </a:rPr>
              <a:t>Contexte : </a:t>
            </a:r>
            <a:r>
              <a:rPr lang="fr-FR" sz="1000"/>
              <a:t>Elément central du projet global du Grand Paris Express, la ligne de métro 15 vise à réaliser une boucle ferroviaire autour de Paris. Du haut de ses 75km, elle desservira 36 communes en reliant les 3 départements de la petite couronne sans transiter par Paris intramuros. </a:t>
            </a:r>
          </a:p>
          <a:p>
            <a:r>
              <a:rPr lang="fr-FR" sz="1000" b="1">
                <a:solidFill>
                  <a:srgbClr val="DB5431"/>
                </a:solidFill>
              </a:rPr>
              <a:t>Expertise OMEA : </a:t>
            </a:r>
            <a:r>
              <a:rPr lang="fr-FR" sz="1000" err="1">
                <a:effectLst/>
              </a:rPr>
              <a:t>Oméa</a:t>
            </a:r>
            <a:r>
              <a:rPr lang="fr-FR" sz="1000">
                <a:effectLst/>
              </a:rPr>
              <a:t> accompagne </a:t>
            </a:r>
            <a:r>
              <a:rPr lang="fr-FR" sz="1000" err="1">
                <a:effectLst/>
              </a:rPr>
              <a:t>Antéa</a:t>
            </a:r>
            <a:r>
              <a:rPr lang="fr-FR" sz="1000">
                <a:effectLst/>
              </a:rPr>
              <a:t> </a:t>
            </a:r>
            <a:r>
              <a:rPr lang="fr-FR" sz="1000" b="1">
                <a:effectLst/>
              </a:rPr>
              <a:t>en qualité d’AMO en appui au référent environnement de la ligne 15 Sud </a:t>
            </a:r>
            <a:r>
              <a:rPr lang="fr-FR" sz="1000">
                <a:effectLst/>
              </a:rPr>
              <a:t>pour s’assurer de l’application du cadre réglementaire et contractuel définit pour chaque phase du projet et pour proposer des solutions aux problématiques environnementales rencontrées. </a:t>
            </a:r>
            <a:br>
              <a:rPr lang="fr-FR" sz="1000">
                <a:effectLst/>
              </a:rPr>
            </a:br>
            <a:br>
              <a:rPr lang="fr-FR" sz="1000">
                <a:effectLst/>
              </a:rPr>
            </a:br>
            <a:r>
              <a:rPr lang="fr-FR" sz="1000">
                <a:effectLst/>
              </a:rPr>
              <a:t>Nous les accompagnons sur les principales réalisations suivantes : 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Production de livrables réglementaires (destination DRIEAT, OFB),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Animation métiers (MOE / GPT / Concessionnaires réseau / MOA),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Production d’outil de suivi,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Production de visuels pour la MOA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Application du cadre contractuel et réglementaire du marché public,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Surveillance de paramètres environnementaux (eaux, terres, air, bruits, biodiversité, ICPE) 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Veille à l’innovation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Rédaction de REX,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Soutien à la démarche ERC,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Accompagnement de suivi des mesures compensatoires,</a:t>
            </a:r>
          </a:p>
          <a:p>
            <a:pPr marL="342900" lvl="0" indent="-342900" algn="just">
              <a:spcAft>
                <a:spcPts val="300"/>
              </a:spcAft>
              <a:buClr>
                <a:srgbClr val="ED7D31"/>
              </a:buClr>
              <a:buFont typeface="Courier New" panose="02070309020205020404" pitchFamily="49" charset="0"/>
              <a:buChar char="o"/>
            </a:pPr>
            <a:r>
              <a:rPr lang="fr-FR" sz="1000">
                <a:effectLst/>
              </a:rPr>
              <a:t>Rédaction de compte-rendu.</a:t>
            </a:r>
            <a:endParaRPr lang="fr-FR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800"/>
              </a:spcAft>
            </a:pPr>
            <a:endParaRPr lang="fr-FR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/>
          </a:p>
          <a:p>
            <a:pPr algn="just">
              <a:lnSpc>
                <a:spcPct val="150000"/>
              </a:lnSpc>
            </a:pPr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002394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 46">
            <a:extLst>
              <a:ext uri="{FF2B5EF4-FFF2-40B4-BE49-F238E27FC236}">
                <a16:creationId xmlns:a16="http://schemas.microsoft.com/office/drawing/2014/main" id="{A0CBD51C-77B4-F238-6B3A-19C67C3E11A4}"/>
              </a:ext>
            </a:extLst>
          </p:cNvPr>
          <p:cNvGrpSpPr/>
          <p:nvPr/>
        </p:nvGrpSpPr>
        <p:grpSpPr>
          <a:xfrm>
            <a:off x="4779481" y="1462373"/>
            <a:ext cx="765246" cy="1982296"/>
            <a:chOff x="1109003" y="1630328"/>
            <a:chExt cx="765246" cy="198229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5A8C8DA-5F28-07F3-E4FF-E9FDC3B3B35B}"/>
                </a:ext>
              </a:extLst>
            </p:cNvPr>
            <p:cNvSpPr/>
            <p:nvPr/>
          </p:nvSpPr>
          <p:spPr>
            <a:xfrm>
              <a:off x="1109003" y="1630328"/>
              <a:ext cx="765246" cy="1982296"/>
            </a:xfrm>
            <a:prstGeom prst="rect">
              <a:avLst/>
            </a:prstGeom>
            <a:solidFill>
              <a:srgbClr val="CB5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6B6B8F1A-B091-A5DD-569D-22B1AE48DC1B}"/>
                </a:ext>
              </a:extLst>
            </p:cNvPr>
            <p:cNvGrpSpPr/>
            <p:nvPr/>
          </p:nvGrpSpPr>
          <p:grpSpPr>
            <a:xfrm rot="10800000">
              <a:off x="1204515" y="3187704"/>
              <a:ext cx="420624" cy="321550"/>
              <a:chOff x="7854696" y="2313432"/>
              <a:chExt cx="420624" cy="368808"/>
            </a:xfrm>
          </p:grpSpPr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E521E0C2-F80A-1609-EE13-844230E216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54696" y="2322576"/>
                <a:ext cx="420624" cy="0"/>
              </a:xfrm>
              <a:prstGeom prst="line">
                <a:avLst/>
              </a:prstGeom>
              <a:ln w="38100">
                <a:solidFill>
                  <a:srgbClr val="FBEE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85F4E91F-1B06-D8B3-7838-34CFBED598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57032" y="2313432"/>
                <a:ext cx="0" cy="368808"/>
              </a:xfrm>
              <a:prstGeom prst="line">
                <a:avLst/>
              </a:prstGeom>
              <a:ln w="38100">
                <a:solidFill>
                  <a:srgbClr val="FBEE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AD53E9C-D816-8B6E-E261-C60195AA72A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9111" y="1897245"/>
              <a:ext cx="365671" cy="0"/>
            </a:xfrm>
            <a:prstGeom prst="line">
              <a:avLst/>
            </a:prstGeom>
            <a:ln w="38100">
              <a:solidFill>
                <a:srgbClr val="FBEE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4661EDC0-7E39-DE5C-502F-A72D4DE404F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07207" y="1545904"/>
              <a:ext cx="0" cy="368808"/>
            </a:xfrm>
            <a:prstGeom prst="line">
              <a:avLst/>
            </a:prstGeom>
            <a:ln w="38100">
              <a:solidFill>
                <a:srgbClr val="FBEE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B70BA3A-F11A-4467-B651-91C4F751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410"/>
            <a:ext cx="4362080" cy="1325563"/>
          </a:xfrm>
        </p:spPr>
        <p:txBody>
          <a:bodyPr/>
          <a:lstStyle/>
          <a:p>
            <a:r>
              <a:rPr lang="fr-FR">
                <a:solidFill>
                  <a:schemeClr val="accent6"/>
                </a:solidFill>
              </a:rPr>
              <a:t>Nous </a:t>
            </a:r>
            <a:r>
              <a:rPr lang="fr-FR">
                <a:solidFill>
                  <a:srgbClr val="DB5431"/>
                </a:solidFill>
              </a:rPr>
              <a:t>contacter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27E99A36-3F06-4CD7-BAFF-756B1257F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8231" y="5904220"/>
            <a:ext cx="1229457" cy="78151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228D060-7D1B-B281-2A2B-30F72D3ED0D4}"/>
              </a:ext>
            </a:extLst>
          </p:cNvPr>
          <p:cNvSpPr txBox="1"/>
          <p:nvPr/>
        </p:nvSpPr>
        <p:spPr>
          <a:xfrm>
            <a:off x="986494" y="2203144"/>
            <a:ext cx="3529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Sophia GARCIA</a:t>
            </a:r>
          </a:p>
          <a:p>
            <a:r>
              <a:rPr lang="fr-FR" sz="1600">
                <a:hlinkClick r:id="rId3"/>
              </a:rPr>
              <a:t>sophia.garcia@omeaconseil.fr</a:t>
            </a:r>
            <a:endParaRPr lang="fr-FR" sz="1600"/>
          </a:p>
          <a:p>
            <a:r>
              <a:rPr lang="fr-FR" sz="1600"/>
              <a:t>06.28.55.94.34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497DD3E-8470-2B1E-5514-B3B97662F9AE}"/>
              </a:ext>
            </a:extLst>
          </p:cNvPr>
          <p:cNvSpPr/>
          <p:nvPr/>
        </p:nvSpPr>
        <p:spPr>
          <a:xfrm>
            <a:off x="1168754" y="3373218"/>
            <a:ext cx="2228838" cy="2365310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DF1E79D-AFD6-E9A9-D030-13994BB96301}"/>
              </a:ext>
            </a:extLst>
          </p:cNvPr>
          <p:cNvSpPr txBox="1"/>
          <p:nvPr/>
        </p:nvSpPr>
        <p:spPr>
          <a:xfrm>
            <a:off x="986494" y="1836791"/>
            <a:ext cx="2951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rgbClr val="CB573E"/>
                </a:solidFill>
              </a:rPr>
              <a:t>Votre contact privilégié : 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B07FCA-9E7D-A599-A5EB-EFE1DE7BA7CF}"/>
              </a:ext>
            </a:extLst>
          </p:cNvPr>
          <p:cNvSpPr/>
          <p:nvPr/>
        </p:nvSpPr>
        <p:spPr>
          <a:xfrm>
            <a:off x="5554886" y="1458310"/>
            <a:ext cx="5673427" cy="1982296"/>
          </a:xfrm>
          <a:prstGeom prst="rect">
            <a:avLst/>
          </a:prstGeom>
          <a:solidFill>
            <a:srgbClr val="FBE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114678E6-9147-F0A7-610B-BC45D5FE2300}"/>
              </a:ext>
            </a:extLst>
          </p:cNvPr>
          <p:cNvGrpSpPr/>
          <p:nvPr/>
        </p:nvGrpSpPr>
        <p:grpSpPr>
          <a:xfrm>
            <a:off x="10702575" y="1588231"/>
            <a:ext cx="374904" cy="321550"/>
            <a:chOff x="7900416" y="2313432"/>
            <a:chExt cx="374904" cy="368808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780962FC-F0BE-14AE-F150-9F7B0F7FF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0416" y="2322576"/>
              <a:ext cx="374904" cy="669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AE602633-38DE-2646-CB62-3498C69CBA95}"/>
                </a:ext>
              </a:extLst>
            </p:cNvPr>
            <p:cNvCxnSpPr>
              <a:cxnSpLocks/>
            </p:cNvCxnSpPr>
            <p:nvPr/>
          </p:nvCxnSpPr>
          <p:spPr>
            <a:xfrm>
              <a:off x="8257032" y="2313432"/>
              <a:ext cx="0" cy="3688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31B9FCC8-7A00-8072-BFA2-CB7628532EB7}"/>
              </a:ext>
            </a:extLst>
          </p:cNvPr>
          <p:cNvSpPr txBox="1"/>
          <p:nvPr/>
        </p:nvSpPr>
        <p:spPr>
          <a:xfrm rot="16200000">
            <a:off x="4621431" y="2164803"/>
            <a:ext cx="1089289" cy="34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FBEEE2"/>
                </a:solidFill>
                <a:latin typeface="+mj-lt"/>
              </a:rPr>
              <a:t>PARIS</a:t>
            </a:r>
            <a:r>
              <a:rPr lang="fr-FR" sz="1400" b="1">
                <a:latin typeface="+mj-lt"/>
              </a:rPr>
              <a:t> 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5320DDB6-140E-7E89-C51A-C588CD65E6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1" r="85218"/>
          <a:stretch/>
        </p:blipFill>
        <p:spPr>
          <a:xfrm>
            <a:off x="7837629" y="1691787"/>
            <a:ext cx="400214" cy="1542131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56FB9845-E084-DB3F-1B72-A2F9C4234ACA}"/>
              </a:ext>
            </a:extLst>
          </p:cNvPr>
          <p:cNvGrpSpPr/>
          <p:nvPr/>
        </p:nvGrpSpPr>
        <p:grpSpPr>
          <a:xfrm rot="5400000">
            <a:off x="10734244" y="3005451"/>
            <a:ext cx="366726" cy="368808"/>
            <a:chOff x="7854696" y="2313432"/>
            <a:chExt cx="420624" cy="368808"/>
          </a:xfrm>
        </p:grpSpPr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D354C777-36A2-0149-4369-9B4A027A273C}"/>
                </a:ext>
              </a:extLst>
            </p:cNvPr>
            <p:cNvCxnSpPr>
              <a:cxnSpLocks/>
            </p:cNvCxnSpPr>
            <p:nvPr/>
          </p:nvCxnSpPr>
          <p:spPr>
            <a:xfrm>
              <a:off x="7854696" y="2322576"/>
              <a:ext cx="420624" cy="0"/>
            </a:xfrm>
            <a:prstGeom prst="line">
              <a:avLst/>
            </a:prstGeom>
            <a:ln w="38100">
              <a:solidFill>
                <a:srgbClr val="DB54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FC1E9AEB-73C0-8173-BF9C-6C3DCFC76F1E}"/>
                </a:ext>
              </a:extLst>
            </p:cNvPr>
            <p:cNvCxnSpPr>
              <a:cxnSpLocks/>
            </p:cNvCxnSpPr>
            <p:nvPr/>
          </p:nvCxnSpPr>
          <p:spPr>
            <a:xfrm>
              <a:off x="8257032" y="2313432"/>
              <a:ext cx="0" cy="368808"/>
            </a:xfrm>
            <a:prstGeom prst="line">
              <a:avLst/>
            </a:prstGeom>
            <a:ln w="38100">
              <a:solidFill>
                <a:srgbClr val="DB54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Graphique 31">
            <a:extLst>
              <a:ext uri="{FF2B5EF4-FFF2-40B4-BE49-F238E27FC236}">
                <a16:creationId xmlns:a16="http://schemas.microsoft.com/office/drawing/2014/main" id="{1016BAC8-0CA4-9E0D-7FBE-160F3633FB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5068"/>
          <a:stretch/>
        </p:blipFill>
        <p:spPr>
          <a:xfrm>
            <a:off x="5668082" y="2656663"/>
            <a:ext cx="659109" cy="307683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4AB7AC64-C689-4F4C-4BA2-9D1EBA55069A}"/>
              </a:ext>
            </a:extLst>
          </p:cNvPr>
          <p:cNvSpPr txBox="1"/>
          <p:nvPr/>
        </p:nvSpPr>
        <p:spPr>
          <a:xfrm>
            <a:off x="5727445" y="1841251"/>
            <a:ext cx="248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CB583E"/>
                </a:solidFill>
              </a:rPr>
              <a:t>65 rue de la </a:t>
            </a:r>
            <a:r>
              <a:rPr lang="fr-FR" sz="1200" b="1" err="1">
                <a:solidFill>
                  <a:srgbClr val="CB583E"/>
                </a:solidFill>
              </a:rPr>
              <a:t>Saussière</a:t>
            </a:r>
            <a:endParaRPr lang="fr-FR" sz="1200" b="1">
              <a:solidFill>
                <a:srgbClr val="CB583E"/>
              </a:solidFill>
            </a:endParaRPr>
          </a:p>
          <a:p>
            <a:r>
              <a:rPr lang="fr-FR" sz="1200"/>
              <a:t>92100  </a:t>
            </a:r>
            <a:br>
              <a:rPr lang="fr-FR" sz="1200"/>
            </a:br>
            <a:r>
              <a:rPr lang="fr-FR" sz="1200"/>
              <a:t>Boulogne Billancourt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25ABB31-8029-48E2-2BFC-F18774083ECF}"/>
              </a:ext>
            </a:extLst>
          </p:cNvPr>
          <p:cNvSpPr txBox="1"/>
          <p:nvPr/>
        </p:nvSpPr>
        <p:spPr>
          <a:xfrm>
            <a:off x="6147393" y="2663769"/>
            <a:ext cx="2487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DB5431"/>
                </a:solidFill>
              </a:rPr>
              <a:t>01 40 96 00 22 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9574939-380A-EC4A-40D7-B4AF1524E52E}"/>
              </a:ext>
            </a:extLst>
          </p:cNvPr>
          <p:cNvSpPr txBox="1"/>
          <p:nvPr/>
        </p:nvSpPr>
        <p:spPr>
          <a:xfrm>
            <a:off x="8237842" y="1682634"/>
            <a:ext cx="2510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>
                <a:solidFill>
                  <a:srgbClr val="CB573E"/>
                </a:solidFill>
              </a:rPr>
              <a:t>Métro </a:t>
            </a:r>
            <a:r>
              <a:rPr lang="fr-FR" sz="1000" b="1">
                <a:solidFill>
                  <a:srgbClr val="CB573E"/>
                </a:solidFill>
              </a:rPr>
              <a:t>9 – Marcel Sembat</a:t>
            </a:r>
          </a:p>
          <a:p>
            <a:r>
              <a:rPr lang="fr-FR" sz="1000">
                <a:solidFill>
                  <a:srgbClr val="CB573E"/>
                </a:solidFill>
              </a:rPr>
              <a:t>Métro </a:t>
            </a:r>
            <a:r>
              <a:rPr lang="fr-FR" sz="1000" b="1">
                <a:solidFill>
                  <a:srgbClr val="CB573E"/>
                </a:solidFill>
              </a:rPr>
              <a:t>10 – Boulogne Jean Jaurès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FD20536-3AE0-BEA5-462A-63F6BD44D201}"/>
              </a:ext>
            </a:extLst>
          </p:cNvPr>
          <p:cNvSpPr txBox="1"/>
          <p:nvPr/>
        </p:nvSpPr>
        <p:spPr>
          <a:xfrm>
            <a:off x="8237841" y="2171108"/>
            <a:ext cx="2510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>
                <a:solidFill>
                  <a:srgbClr val="CB573E"/>
                </a:solidFill>
              </a:rPr>
              <a:t>Station </a:t>
            </a:r>
            <a:r>
              <a:rPr lang="fr-FR" sz="1000" b="1" err="1">
                <a:solidFill>
                  <a:srgbClr val="CB573E"/>
                </a:solidFill>
              </a:rPr>
              <a:t>Vélib</a:t>
            </a:r>
            <a:r>
              <a:rPr lang="fr-FR" sz="1000" b="1">
                <a:solidFill>
                  <a:srgbClr val="CB573E"/>
                </a:solidFill>
              </a:rPr>
              <a:t> n°21005</a:t>
            </a:r>
          </a:p>
          <a:p>
            <a:r>
              <a:rPr lang="fr-FR" sz="1000">
                <a:solidFill>
                  <a:srgbClr val="CB573E"/>
                </a:solidFill>
              </a:rPr>
              <a:t>Hôtel de Ville de Boulogne-Billancourt</a:t>
            </a:r>
            <a:endParaRPr lang="fr-FR" sz="1000" b="1">
              <a:solidFill>
                <a:srgbClr val="CB573E"/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EE2B48D-7D6E-E5E3-3B72-61F94FA40335}"/>
              </a:ext>
            </a:extLst>
          </p:cNvPr>
          <p:cNvSpPr txBox="1"/>
          <p:nvPr/>
        </p:nvSpPr>
        <p:spPr>
          <a:xfrm>
            <a:off x="8244228" y="2606869"/>
            <a:ext cx="25103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>
                <a:solidFill>
                  <a:srgbClr val="CB573E"/>
                </a:solidFill>
              </a:rPr>
              <a:t>Parking Q-Park</a:t>
            </a:r>
          </a:p>
          <a:p>
            <a:r>
              <a:rPr lang="fr-FR" sz="1000">
                <a:solidFill>
                  <a:srgbClr val="CB573E"/>
                </a:solidFill>
              </a:rPr>
              <a:t>24 Avenue André Morizet, 92100</a:t>
            </a:r>
            <a:br>
              <a:rPr lang="fr-FR" sz="1000">
                <a:solidFill>
                  <a:srgbClr val="CB573E"/>
                </a:solidFill>
              </a:rPr>
            </a:br>
            <a:r>
              <a:rPr lang="fr-FR" sz="1000">
                <a:solidFill>
                  <a:srgbClr val="CB573E"/>
                </a:solidFill>
              </a:rPr>
              <a:t>Boulogne Billancourt</a:t>
            </a:r>
            <a:endParaRPr lang="fr-FR" sz="1000" b="1">
              <a:solidFill>
                <a:srgbClr val="CB573E"/>
              </a:solidFill>
            </a:endParaRP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B44A45DC-85FA-56C2-3DF4-BA393D6C58EC}"/>
              </a:ext>
            </a:extLst>
          </p:cNvPr>
          <p:cNvGrpSpPr/>
          <p:nvPr/>
        </p:nvGrpSpPr>
        <p:grpSpPr>
          <a:xfrm>
            <a:off x="4781588" y="3696144"/>
            <a:ext cx="765246" cy="1982296"/>
            <a:chOff x="1109003" y="1630328"/>
            <a:chExt cx="765246" cy="198229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2A2A457-2B91-90BD-2424-EBC7BAA42961}"/>
                </a:ext>
              </a:extLst>
            </p:cNvPr>
            <p:cNvSpPr/>
            <p:nvPr/>
          </p:nvSpPr>
          <p:spPr>
            <a:xfrm>
              <a:off x="1109003" y="1630328"/>
              <a:ext cx="765246" cy="1982296"/>
            </a:xfrm>
            <a:prstGeom prst="rect">
              <a:avLst/>
            </a:prstGeom>
            <a:solidFill>
              <a:srgbClr val="CB5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3238F533-B663-1513-BF31-82AC82CC2F18}"/>
                </a:ext>
              </a:extLst>
            </p:cNvPr>
            <p:cNvGrpSpPr/>
            <p:nvPr/>
          </p:nvGrpSpPr>
          <p:grpSpPr>
            <a:xfrm rot="10800000">
              <a:off x="1204515" y="3187704"/>
              <a:ext cx="420624" cy="321550"/>
              <a:chOff x="7854696" y="2313432"/>
              <a:chExt cx="420624" cy="368808"/>
            </a:xfrm>
          </p:grpSpPr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7F748C22-181F-B17B-DC83-A366ACAED8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54696" y="2322576"/>
                <a:ext cx="420624" cy="0"/>
              </a:xfrm>
              <a:prstGeom prst="line">
                <a:avLst/>
              </a:prstGeom>
              <a:ln w="38100">
                <a:solidFill>
                  <a:srgbClr val="FBEE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1D894C50-B879-DC41-2DC7-C0113EA5C6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57032" y="2313432"/>
                <a:ext cx="0" cy="368808"/>
              </a:xfrm>
              <a:prstGeom prst="line">
                <a:avLst/>
              </a:prstGeom>
              <a:ln w="38100">
                <a:solidFill>
                  <a:srgbClr val="FBEE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7A5E1F5D-287C-EFFC-6975-091E7874DEF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9111" y="1897245"/>
              <a:ext cx="365671" cy="0"/>
            </a:xfrm>
            <a:prstGeom prst="line">
              <a:avLst/>
            </a:prstGeom>
            <a:ln w="38100">
              <a:solidFill>
                <a:srgbClr val="FBEE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274B038F-2676-0480-9697-2E6AB45A7BB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07207" y="1545904"/>
              <a:ext cx="0" cy="368808"/>
            </a:xfrm>
            <a:prstGeom prst="line">
              <a:avLst/>
            </a:prstGeom>
            <a:ln w="38100">
              <a:solidFill>
                <a:srgbClr val="FBEE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0BE3BF7D-F7DF-38A3-7D00-80D409DAED77}"/>
              </a:ext>
            </a:extLst>
          </p:cNvPr>
          <p:cNvSpPr/>
          <p:nvPr/>
        </p:nvSpPr>
        <p:spPr>
          <a:xfrm>
            <a:off x="5556993" y="3692081"/>
            <a:ext cx="5673427" cy="1982296"/>
          </a:xfrm>
          <a:prstGeom prst="rect">
            <a:avLst/>
          </a:prstGeom>
          <a:solidFill>
            <a:srgbClr val="FBE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B319A774-09C2-B3D3-234C-F46A020902FC}"/>
              </a:ext>
            </a:extLst>
          </p:cNvPr>
          <p:cNvGrpSpPr/>
          <p:nvPr/>
        </p:nvGrpSpPr>
        <p:grpSpPr>
          <a:xfrm>
            <a:off x="10704682" y="3822002"/>
            <a:ext cx="374904" cy="321550"/>
            <a:chOff x="7900416" y="2313432"/>
            <a:chExt cx="374904" cy="368808"/>
          </a:xfrm>
        </p:grpSpPr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BB24B8FB-EEDF-ECCE-7E01-152C477F3D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0416" y="2322576"/>
              <a:ext cx="374904" cy="669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B53171AA-6578-716A-C7A0-16E348F6C5D4}"/>
                </a:ext>
              </a:extLst>
            </p:cNvPr>
            <p:cNvCxnSpPr>
              <a:cxnSpLocks/>
            </p:cNvCxnSpPr>
            <p:nvPr/>
          </p:nvCxnSpPr>
          <p:spPr>
            <a:xfrm>
              <a:off x="8257032" y="2313432"/>
              <a:ext cx="0" cy="3688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3FA440AA-5F41-CCFE-DB61-C951E5CEB193}"/>
              </a:ext>
            </a:extLst>
          </p:cNvPr>
          <p:cNvSpPr txBox="1"/>
          <p:nvPr/>
        </p:nvSpPr>
        <p:spPr>
          <a:xfrm rot="16200000">
            <a:off x="4623538" y="4372940"/>
            <a:ext cx="108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FBEEE2"/>
                </a:solidFill>
                <a:latin typeface="+mj-lt"/>
              </a:rPr>
              <a:t>LYON</a:t>
            </a:r>
            <a:r>
              <a:rPr lang="fr-FR" sz="1400" b="1">
                <a:latin typeface="+mj-lt"/>
              </a:rPr>
              <a:t> </a:t>
            </a: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EECB4865-4968-C733-038A-3625FD71AF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1" r="85218"/>
          <a:stretch/>
        </p:blipFill>
        <p:spPr>
          <a:xfrm>
            <a:off x="7839736" y="4037530"/>
            <a:ext cx="400214" cy="1542131"/>
          </a:xfrm>
          <a:prstGeom prst="rect">
            <a:avLst/>
          </a:prstGeom>
        </p:spPr>
      </p:pic>
      <p:grpSp>
        <p:nvGrpSpPr>
          <p:cNvPr id="61" name="Groupe 60">
            <a:extLst>
              <a:ext uri="{FF2B5EF4-FFF2-40B4-BE49-F238E27FC236}">
                <a16:creationId xmlns:a16="http://schemas.microsoft.com/office/drawing/2014/main" id="{D213A1AC-01B7-BE9C-9225-89D0725DCFDF}"/>
              </a:ext>
            </a:extLst>
          </p:cNvPr>
          <p:cNvGrpSpPr/>
          <p:nvPr/>
        </p:nvGrpSpPr>
        <p:grpSpPr>
          <a:xfrm rot="5400000">
            <a:off x="10736351" y="5239222"/>
            <a:ext cx="366726" cy="368808"/>
            <a:chOff x="7854696" y="2313432"/>
            <a:chExt cx="420624" cy="368808"/>
          </a:xfrm>
        </p:grpSpPr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25113641-83B6-CDD7-2F18-6B0097C5BD1F}"/>
                </a:ext>
              </a:extLst>
            </p:cNvPr>
            <p:cNvCxnSpPr>
              <a:cxnSpLocks/>
            </p:cNvCxnSpPr>
            <p:nvPr/>
          </p:nvCxnSpPr>
          <p:spPr>
            <a:xfrm>
              <a:off x="7854696" y="2322576"/>
              <a:ext cx="420624" cy="0"/>
            </a:xfrm>
            <a:prstGeom prst="line">
              <a:avLst/>
            </a:prstGeom>
            <a:ln w="38100">
              <a:solidFill>
                <a:srgbClr val="DB54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78B9BFD4-E540-A754-8487-1EF5D630084A}"/>
                </a:ext>
              </a:extLst>
            </p:cNvPr>
            <p:cNvCxnSpPr>
              <a:cxnSpLocks/>
            </p:cNvCxnSpPr>
            <p:nvPr/>
          </p:nvCxnSpPr>
          <p:spPr>
            <a:xfrm>
              <a:off x="8257032" y="2313432"/>
              <a:ext cx="0" cy="368808"/>
            </a:xfrm>
            <a:prstGeom prst="line">
              <a:avLst/>
            </a:prstGeom>
            <a:ln w="38100">
              <a:solidFill>
                <a:srgbClr val="DB54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Graphique 63">
            <a:extLst>
              <a:ext uri="{FF2B5EF4-FFF2-40B4-BE49-F238E27FC236}">
                <a16:creationId xmlns:a16="http://schemas.microsoft.com/office/drawing/2014/main" id="{D8306A53-A6AD-3612-E406-8393E3CE68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5068"/>
          <a:stretch/>
        </p:blipFill>
        <p:spPr>
          <a:xfrm>
            <a:off x="5691952" y="4908430"/>
            <a:ext cx="659109" cy="307683"/>
          </a:xfrm>
          <a:prstGeom prst="rect">
            <a:avLst/>
          </a:prstGeom>
        </p:spPr>
      </p:pic>
      <p:sp>
        <p:nvSpPr>
          <p:cNvPr id="65" name="ZoneTexte 64">
            <a:extLst>
              <a:ext uri="{FF2B5EF4-FFF2-40B4-BE49-F238E27FC236}">
                <a16:creationId xmlns:a16="http://schemas.microsoft.com/office/drawing/2014/main" id="{BEA196D0-CF37-CC09-8918-9EEC92A1E254}"/>
              </a:ext>
            </a:extLst>
          </p:cNvPr>
          <p:cNvSpPr txBox="1"/>
          <p:nvPr/>
        </p:nvSpPr>
        <p:spPr>
          <a:xfrm>
            <a:off x="5729552" y="4075022"/>
            <a:ext cx="248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CB583E"/>
                </a:solidFill>
              </a:rPr>
              <a:t>4 place le Viste</a:t>
            </a:r>
          </a:p>
          <a:p>
            <a:r>
              <a:rPr lang="fr-FR" sz="1200"/>
              <a:t>69002 </a:t>
            </a:r>
          </a:p>
          <a:p>
            <a:r>
              <a:rPr lang="fr-FR" sz="1200"/>
              <a:t>Lyon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22D62C77-6197-BF74-0972-814B418AE037}"/>
              </a:ext>
            </a:extLst>
          </p:cNvPr>
          <p:cNvSpPr txBox="1"/>
          <p:nvPr/>
        </p:nvSpPr>
        <p:spPr>
          <a:xfrm>
            <a:off x="6147393" y="4926908"/>
            <a:ext cx="2487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accent1"/>
                </a:solidFill>
              </a:rPr>
              <a:t>04 72 64 97 48 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19ED0B4C-0B39-8108-C6AD-F3232BF832B4}"/>
              </a:ext>
            </a:extLst>
          </p:cNvPr>
          <p:cNvSpPr txBox="1"/>
          <p:nvPr/>
        </p:nvSpPr>
        <p:spPr>
          <a:xfrm>
            <a:off x="8239949" y="4028377"/>
            <a:ext cx="2510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>
                <a:solidFill>
                  <a:srgbClr val="CB573E"/>
                </a:solidFill>
              </a:rPr>
              <a:t>Métro </a:t>
            </a:r>
            <a:r>
              <a:rPr lang="fr-FR" sz="1000" b="1">
                <a:solidFill>
                  <a:srgbClr val="CB573E"/>
                </a:solidFill>
              </a:rPr>
              <a:t>A - Station Bellecour</a:t>
            </a:r>
          </a:p>
          <a:p>
            <a:r>
              <a:rPr lang="fr-FR" sz="1000">
                <a:solidFill>
                  <a:srgbClr val="CB573E"/>
                </a:solidFill>
              </a:rPr>
              <a:t>Métro </a:t>
            </a:r>
            <a:r>
              <a:rPr lang="fr-FR" sz="1000" b="1">
                <a:solidFill>
                  <a:srgbClr val="CB573E"/>
                </a:solidFill>
              </a:rPr>
              <a:t>B - Station Bellecour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94B89728-FD1D-2A6D-0B61-C10D510B98F6}"/>
              </a:ext>
            </a:extLst>
          </p:cNvPr>
          <p:cNvSpPr txBox="1"/>
          <p:nvPr/>
        </p:nvSpPr>
        <p:spPr>
          <a:xfrm>
            <a:off x="8239948" y="4516851"/>
            <a:ext cx="2510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>
                <a:solidFill>
                  <a:srgbClr val="CB573E"/>
                </a:solidFill>
              </a:rPr>
              <a:t>Station </a:t>
            </a:r>
            <a:r>
              <a:rPr lang="fr-FR" sz="1000" b="1" err="1">
                <a:solidFill>
                  <a:srgbClr val="CB573E"/>
                </a:solidFill>
              </a:rPr>
              <a:t>Vélo’v</a:t>
            </a:r>
            <a:r>
              <a:rPr lang="fr-FR" sz="1000" b="1">
                <a:solidFill>
                  <a:srgbClr val="CB573E"/>
                </a:solidFill>
              </a:rPr>
              <a:t> 2001</a:t>
            </a:r>
          </a:p>
          <a:p>
            <a:r>
              <a:rPr lang="fr-FR" sz="1000" b="0" i="0" u="none" strike="noStrike">
                <a:solidFill>
                  <a:srgbClr val="CB573E"/>
                </a:solidFill>
                <a:effectLst/>
              </a:rPr>
              <a:t>Angle République, 69002 Lyon</a:t>
            </a:r>
            <a:endParaRPr lang="fr-FR" sz="1000" b="1">
              <a:solidFill>
                <a:srgbClr val="CB573E"/>
              </a:solidFill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7AAC71D8-4182-E55D-8E5B-E8783841F608}"/>
              </a:ext>
            </a:extLst>
          </p:cNvPr>
          <p:cNvSpPr txBox="1"/>
          <p:nvPr/>
        </p:nvSpPr>
        <p:spPr>
          <a:xfrm>
            <a:off x="8246335" y="4952612"/>
            <a:ext cx="2510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 i="0" u="none" strike="noStrike">
                <a:solidFill>
                  <a:srgbClr val="CB573E"/>
                </a:solidFill>
                <a:effectLst/>
              </a:rPr>
              <a:t>Parking Indigo Lyon Bellecour</a:t>
            </a:r>
            <a:br>
              <a:rPr lang="fr-FR" sz="1000" b="0" i="0" u="none" strike="noStrike">
                <a:solidFill>
                  <a:srgbClr val="FFFFFF"/>
                </a:solidFill>
                <a:effectLst/>
              </a:rPr>
            </a:br>
            <a:r>
              <a:rPr lang="fr-FR" sz="1000">
                <a:solidFill>
                  <a:srgbClr val="CB573E"/>
                </a:solidFill>
              </a:rPr>
              <a:t>Place Bellecour, 69002 Lyon</a:t>
            </a:r>
          </a:p>
        </p:txBody>
      </p:sp>
      <p:sp>
        <p:nvSpPr>
          <p:cNvPr id="74" name="ZoneTexte 73">
            <a:hlinkClick r:id="rId8"/>
            <a:extLst>
              <a:ext uri="{FF2B5EF4-FFF2-40B4-BE49-F238E27FC236}">
                <a16:creationId xmlns:a16="http://schemas.microsoft.com/office/drawing/2014/main" id="{3155AAA5-1294-5095-DDCD-92B9B40CA9AF}"/>
              </a:ext>
            </a:extLst>
          </p:cNvPr>
          <p:cNvSpPr txBox="1"/>
          <p:nvPr/>
        </p:nvSpPr>
        <p:spPr>
          <a:xfrm>
            <a:off x="3491605" y="6366807"/>
            <a:ext cx="1679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rgbClr val="CB583E"/>
                </a:solidFill>
              </a:rPr>
              <a:t>info@omeaconseil.fr</a:t>
            </a:r>
            <a:endParaRPr lang="fr-FR" sz="1100"/>
          </a:p>
        </p:txBody>
      </p:sp>
      <p:pic>
        <p:nvPicPr>
          <p:cNvPr id="75" name="Graphique 74">
            <a:hlinkClick r:id="rId9"/>
            <a:extLst>
              <a:ext uri="{FF2B5EF4-FFF2-40B4-BE49-F238E27FC236}">
                <a16:creationId xmlns:a16="http://schemas.microsoft.com/office/drawing/2014/main" id="{916130C0-BBEB-AD9C-12D0-0B9E1206517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9354" r="38054" b="32370"/>
          <a:stretch/>
        </p:blipFill>
        <p:spPr>
          <a:xfrm>
            <a:off x="6147393" y="5963334"/>
            <a:ext cx="557601" cy="520111"/>
          </a:xfrm>
          <a:prstGeom prst="rect">
            <a:avLst/>
          </a:prstGeom>
        </p:spPr>
      </p:pic>
      <p:sp>
        <p:nvSpPr>
          <p:cNvPr id="76" name="ZoneTexte 75">
            <a:hlinkClick r:id="rId9"/>
            <a:extLst>
              <a:ext uri="{FF2B5EF4-FFF2-40B4-BE49-F238E27FC236}">
                <a16:creationId xmlns:a16="http://schemas.microsoft.com/office/drawing/2014/main" id="{D66ACC8C-489D-FA3E-DF03-E5D5D2AD1466}"/>
              </a:ext>
            </a:extLst>
          </p:cNvPr>
          <p:cNvSpPr txBox="1"/>
          <p:nvPr/>
        </p:nvSpPr>
        <p:spPr>
          <a:xfrm>
            <a:off x="5629985" y="6386263"/>
            <a:ext cx="1847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rgbClr val="CB573E"/>
                </a:solidFill>
              </a:rPr>
              <a:t>www.omeaconseil.fr</a:t>
            </a:r>
          </a:p>
        </p:txBody>
      </p:sp>
      <p:pic>
        <p:nvPicPr>
          <p:cNvPr id="77" name="Graphique 76" descr="Enveloppe contour">
            <a:hlinkClick r:id="rId8"/>
            <a:extLst>
              <a:ext uri="{FF2B5EF4-FFF2-40B4-BE49-F238E27FC236}">
                <a16:creationId xmlns:a16="http://schemas.microsoft.com/office/drawing/2014/main" id="{030986CB-B506-285E-427F-500FE9078B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52769" y="5917318"/>
            <a:ext cx="557600" cy="5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0F3CBA3-A167-46D9-B432-ABB834B9E5E9}"/>
              </a:ext>
            </a:extLst>
          </p:cNvPr>
          <p:cNvSpPr/>
          <p:nvPr/>
        </p:nvSpPr>
        <p:spPr>
          <a:xfrm>
            <a:off x="7633453" y="1311827"/>
            <a:ext cx="4558547" cy="4938851"/>
          </a:xfrm>
          <a:prstGeom prst="rect">
            <a:avLst/>
          </a:prstGeom>
          <a:solidFill>
            <a:srgbClr val="FC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Google Shape;150;p28">
            <a:extLst>
              <a:ext uri="{FF2B5EF4-FFF2-40B4-BE49-F238E27FC236}">
                <a16:creationId xmlns:a16="http://schemas.microsoft.com/office/drawing/2014/main" id="{8EF83858-4030-4003-81DC-0014AFEC0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646" y="322981"/>
            <a:ext cx="9539811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>
              <a:latin typeface="Montserrat ExtraBold" panose="00000900000000000000" pitchFamily="50" charset="0"/>
            </a:endParaRPr>
          </a:p>
          <a:p>
            <a:pPr>
              <a:spcBef>
                <a:spcPts val="0"/>
              </a:spcBef>
            </a:pPr>
            <a:r>
              <a:rPr lang="es">
                <a:solidFill>
                  <a:schemeClr val="tx1"/>
                </a:solidFill>
                <a:latin typeface="Montserrat ExtraBold" panose="00000900000000000000" pitchFamily="50" charset="0"/>
              </a:rPr>
              <a:t>Oméa</a:t>
            </a:r>
            <a:r>
              <a:rPr lang="es">
                <a:latin typeface="Montserrat ExtraBold" panose="00000900000000000000" pitchFamily="50" charset="0"/>
              </a:rPr>
              <a:t> </a:t>
            </a:r>
            <a:r>
              <a:rPr lang="es">
                <a:solidFill>
                  <a:srgbClr val="DB5431"/>
                </a:solidFill>
                <a:latin typeface="Montserrat ExtraBold" panose="00000900000000000000" pitchFamily="50" charset="0"/>
              </a:rPr>
              <a:t>en quelques chiffres</a:t>
            </a:r>
            <a:endParaRPr>
              <a:solidFill>
                <a:srgbClr val="DB543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792B923-E99D-4E3A-A5EC-5AEF0E8821E2}"/>
              </a:ext>
            </a:extLst>
          </p:cNvPr>
          <p:cNvSpPr/>
          <p:nvPr/>
        </p:nvSpPr>
        <p:spPr>
          <a:xfrm>
            <a:off x="514351" y="1001202"/>
            <a:ext cx="1552574" cy="321441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D1F511-130E-46EA-82DF-36D72FDD7A7B}"/>
              </a:ext>
            </a:extLst>
          </p:cNvPr>
          <p:cNvSpPr txBox="1"/>
          <p:nvPr/>
        </p:nvSpPr>
        <p:spPr>
          <a:xfrm>
            <a:off x="574907" y="1003169"/>
            <a:ext cx="2428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Century Gothic" panose="020B0502020202020204" pitchFamily="34" charset="0"/>
              </a:rPr>
              <a:t>Synthèse 2023</a:t>
            </a:r>
          </a:p>
        </p:txBody>
      </p:sp>
      <p:sp>
        <p:nvSpPr>
          <p:cNvPr id="33" name="Titre 2">
            <a:extLst>
              <a:ext uri="{FF2B5EF4-FFF2-40B4-BE49-F238E27FC236}">
                <a16:creationId xmlns:a16="http://schemas.microsoft.com/office/drawing/2014/main" id="{F62B22F8-2BD3-4E2E-8BD8-ECE7297C847E}"/>
              </a:ext>
            </a:extLst>
          </p:cNvPr>
          <p:cNvSpPr txBox="1">
            <a:spLocks/>
          </p:cNvSpPr>
          <p:nvPr/>
        </p:nvSpPr>
        <p:spPr>
          <a:xfrm>
            <a:off x="7633453" y="1690264"/>
            <a:ext cx="4558543" cy="52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24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fr-FR" sz="2130" cap="all">
                <a:solidFill>
                  <a:schemeClr val="tx1"/>
                </a:solidFill>
                <a:latin typeface="Montserrat ExtraBold" panose="00000900000000000000" pitchFamily="50" charset="0"/>
              </a:rPr>
              <a:t>Nos chiffres clés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B214CD-2818-426C-B6C8-C4245626A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DAEC2B-89D1-467B-9D96-4F68447F957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37" name="Titre 2">
            <a:extLst>
              <a:ext uri="{FF2B5EF4-FFF2-40B4-BE49-F238E27FC236}">
                <a16:creationId xmlns:a16="http://schemas.microsoft.com/office/drawing/2014/main" id="{B6F19BB1-4100-4F5F-BBE1-B190C64EAD50}"/>
              </a:ext>
            </a:extLst>
          </p:cNvPr>
          <p:cNvSpPr txBox="1">
            <a:spLocks/>
          </p:cNvSpPr>
          <p:nvPr/>
        </p:nvSpPr>
        <p:spPr>
          <a:xfrm>
            <a:off x="4411746" y="1204294"/>
            <a:ext cx="338215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24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fr-FR" sz="1600">
                <a:solidFill>
                  <a:schemeClr val="accent6"/>
                </a:solidFill>
                <a:latin typeface="Montserrat ExtraBold" panose="00000900000000000000" pitchFamily="50" charset="0"/>
              </a:rPr>
              <a:t>ÉVOLUTION DU </a:t>
            </a:r>
          </a:p>
          <a:p>
            <a:r>
              <a:rPr lang="fr-FR" sz="1600">
                <a:solidFill>
                  <a:schemeClr val="accent6"/>
                </a:solidFill>
                <a:latin typeface="Montserrat ExtraBold" panose="00000900000000000000" pitchFamily="50" charset="0"/>
              </a:rPr>
              <a:t>CHIFFRE D’AFFAIRES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C202109-E410-4C0D-89E2-B34C20568AAB}"/>
              </a:ext>
            </a:extLst>
          </p:cNvPr>
          <p:cNvGrpSpPr/>
          <p:nvPr/>
        </p:nvGrpSpPr>
        <p:grpSpPr>
          <a:xfrm>
            <a:off x="11702189" y="5735158"/>
            <a:ext cx="324829" cy="318848"/>
            <a:chOff x="11755022" y="6019268"/>
            <a:chExt cx="324829" cy="318848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8AF1EB57-289D-4147-8AF9-429844016B5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063927" y="6019268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57D32B36-5EDA-498A-BFD6-FD022B1645F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755022" y="6323413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9CFEDB0-59BE-43FE-B8EE-13B0BF730986}"/>
              </a:ext>
            </a:extLst>
          </p:cNvPr>
          <p:cNvGrpSpPr/>
          <p:nvPr/>
        </p:nvGrpSpPr>
        <p:grpSpPr>
          <a:xfrm>
            <a:off x="7841302" y="1490290"/>
            <a:ext cx="324829" cy="318848"/>
            <a:chOff x="7718814" y="363540"/>
            <a:chExt cx="324829" cy="318848"/>
          </a:xfrm>
        </p:grpSpPr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C6F3F313-4295-4284-81A6-AD3611A0FB83}"/>
                </a:ext>
              </a:extLst>
            </p:cNvPr>
            <p:cNvCxnSpPr>
              <a:cxnSpLocks/>
            </p:cNvCxnSpPr>
            <p:nvPr/>
          </p:nvCxnSpPr>
          <p:spPr>
            <a:xfrm>
              <a:off x="7734738" y="363540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40D84C82-3C89-482A-BBB4-0459DA74FCF1}"/>
                </a:ext>
              </a:extLst>
            </p:cNvPr>
            <p:cNvCxnSpPr>
              <a:cxnSpLocks/>
            </p:cNvCxnSpPr>
            <p:nvPr/>
          </p:nvCxnSpPr>
          <p:spPr>
            <a:xfrm>
              <a:off x="7718814" y="377266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itre 2">
            <a:extLst>
              <a:ext uri="{FF2B5EF4-FFF2-40B4-BE49-F238E27FC236}">
                <a16:creationId xmlns:a16="http://schemas.microsoft.com/office/drawing/2014/main" id="{42B9FADB-36CC-4AC4-F399-C44788E9B563}"/>
              </a:ext>
            </a:extLst>
          </p:cNvPr>
          <p:cNvSpPr txBox="1">
            <a:spLocks/>
          </p:cNvSpPr>
          <p:nvPr/>
        </p:nvSpPr>
        <p:spPr>
          <a:xfrm>
            <a:off x="2628498" y="4366085"/>
            <a:ext cx="4193811" cy="145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24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fr-FR" sz="1600">
                <a:solidFill>
                  <a:schemeClr val="accent6"/>
                </a:solidFill>
                <a:latin typeface="Montserrat ExtraBold" panose="00000900000000000000" pitchFamily="50" charset="0"/>
              </a:rPr>
              <a:t>CROISSANCE </a:t>
            </a:r>
            <a:br>
              <a:rPr lang="fr-FR" sz="1600">
                <a:solidFill>
                  <a:schemeClr val="accent6"/>
                </a:solidFill>
                <a:latin typeface="Montserrat ExtraBold" panose="00000900000000000000" pitchFamily="50" charset="0"/>
              </a:rPr>
            </a:br>
            <a:r>
              <a:rPr lang="fr-FR" sz="1600">
                <a:solidFill>
                  <a:schemeClr val="accent6"/>
                </a:solidFill>
                <a:latin typeface="Montserrat ExtraBold" panose="00000900000000000000" pitchFamily="50" charset="0"/>
              </a:rPr>
              <a:t>DES ÉQUIPES</a:t>
            </a:r>
          </a:p>
        </p:txBody>
      </p:sp>
      <p:pic>
        <p:nvPicPr>
          <p:cNvPr id="88" name="Image 87">
            <a:extLst>
              <a:ext uri="{FF2B5EF4-FFF2-40B4-BE49-F238E27FC236}">
                <a16:creationId xmlns:a16="http://schemas.microsoft.com/office/drawing/2014/main" id="{32123654-2CC8-7B94-BF16-7CB0403482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27" y="4486148"/>
            <a:ext cx="1741514" cy="2111716"/>
          </a:xfrm>
          <a:prstGeom prst="rect">
            <a:avLst/>
          </a:prstGeom>
        </p:spPr>
      </p:pic>
      <p:grpSp>
        <p:nvGrpSpPr>
          <p:cNvPr id="90" name="Groupe 89">
            <a:extLst>
              <a:ext uri="{FF2B5EF4-FFF2-40B4-BE49-F238E27FC236}">
                <a16:creationId xmlns:a16="http://schemas.microsoft.com/office/drawing/2014/main" id="{39CA3EFC-AB3A-B131-CF14-6E02B49C0813}"/>
              </a:ext>
            </a:extLst>
          </p:cNvPr>
          <p:cNvGrpSpPr/>
          <p:nvPr/>
        </p:nvGrpSpPr>
        <p:grpSpPr>
          <a:xfrm>
            <a:off x="2569983" y="5404730"/>
            <a:ext cx="4070690" cy="799867"/>
            <a:chOff x="2595475" y="5294686"/>
            <a:chExt cx="4032517" cy="799867"/>
          </a:xfrm>
        </p:grpSpPr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4C97C4B1-6D44-3326-C557-34A6BEF70757}"/>
                </a:ext>
              </a:extLst>
            </p:cNvPr>
            <p:cNvGrpSpPr/>
            <p:nvPr/>
          </p:nvGrpSpPr>
          <p:grpSpPr>
            <a:xfrm>
              <a:off x="2595475" y="5294686"/>
              <a:ext cx="4032517" cy="799867"/>
              <a:chOff x="2794255" y="5235052"/>
              <a:chExt cx="4032517" cy="799867"/>
            </a:xfrm>
          </p:grpSpPr>
          <p:cxnSp>
            <p:nvCxnSpPr>
              <p:cNvPr id="105" name="Google Shape;2040;p53">
                <a:extLst>
                  <a:ext uri="{FF2B5EF4-FFF2-40B4-BE49-F238E27FC236}">
                    <a16:creationId xmlns:a16="http://schemas.microsoft.com/office/drawing/2014/main" id="{3E81349E-707E-A4A0-F7C3-27BB212F151A}"/>
                  </a:ext>
                </a:extLst>
              </p:cNvPr>
              <p:cNvCxnSpPr>
                <a:cxnSpLocks/>
                <a:endCxn id="5" idx="6"/>
              </p:cNvCxnSpPr>
              <p:nvPr/>
            </p:nvCxnSpPr>
            <p:spPr>
              <a:xfrm flipV="1">
                <a:off x="3040853" y="5566421"/>
                <a:ext cx="3785919" cy="117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6" name="Google Shape;2048;p53">
                <a:extLst>
                  <a:ext uri="{FF2B5EF4-FFF2-40B4-BE49-F238E27FC236}">
                    <a16:creationId xmlns:a16="http://schemas.microsoft.com/office/drawing/2014/main" id="{6EE80DB2-29A0-8D99-755A-A6B36DA483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1614" y="5487665"/>
                <a:ext cx="180000" cy="180000"/>
              </a:xfrm>
              <a:prstGeom prst="ellipse">
                <a:avLst/>
              </a:prstGeom>
              <a:solidFill>
                <a:srgbClr val="DB54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ZoneTexte 106">
                <a:extLst>
                  <a:ext uri="{FF2B5EF4-FFF2-40B4-BE49-F238E27FC236}">
                    <a16:creationId xmlns:a16="http://schemas.microsoft.com/office/drawing/2014/main" id="{4CC42330-B8F3-0A50-208F-6F8D043E73F1}"/>
                  </a:ext>
                </a:extLst>
              </p:cNvPr>
              <p:cNvSpPr txBox="1"/>
              <p:nvPr/>
            </p:nvSpPr>
            <p:spPr>
              <a:xfrm>
                <a:off x="2794255" y="5741189"/>
                <a:ext cx="7201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>
                    <a:latin typeface="Montserrat" panose="00000500000000000000" pitchFamily="50" charset="0"/>
                  </a:rPr>
                  <a:t>2019</a:t>
                </a:r>
              </a:p>
            </p:txBody>
          </p:sp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98E0D830-C585-AAB8-0D64-2B47FC99D687}"/>
                  </a:ext>
                </a:extLst>
              </p:cNvPr>
              <p:cNvSpPr txBox="1"/>
              <p:nvPr/>
            </p:nvSpPr>
            <p:spPr>
              <a:xfrm>
                <a:off x="3705159" y="5748325"/>
                <a:ext cx="6291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>
                    <a:latin typeface="Montserrat" panose="00000500000000000000" pitchFamily="50" charset="0"/>
                  </a:rPr>
                  <a:t>2020</a:t>
                </a:r>
              </a:p>
            </p:txBody>
          </p:sp>
          <p:sp>
            <p:nvSpPr>
              <p:cNvPr id="109" name="ZoneTexte 108">
                <a:extLst>
                  <a:ext uri="{FF2B5EF4-FFF2-40B4-BE49-F238E27FC236}">
                    <a16:creationId xmlns:a16="http://schemas.microsoft.com/office/drawing/2014/main" id="{CC7B4DDE-FE0F-25BF-A2DA-3EC25C3771AE}"/>
                  </a:ext>
                </a:extLst>
              </p:cNvPr>
              <p:cNvSpPr txBox="1"/>
              <p:nvPr/>
            </p:nvSpPr>
            <p:spPr>
              <a:xfrm>
                <a:off x="4680431" y="5757920"/>
                <a:ext cx="5384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>
                    <a:latin typeface="Montserrat" panose="00000500000000000000" pitchFamily="50" charset="0"/>
                  </a:rPr>
                  <a:t>2021</a:t>
                </a:r>
              </a:p>
            </p:txBody>
          </p:sp>
          <p:sp>
            <p:nvSpPr>
              <p:cNvPr id="110" name="ZoneTexte 109">
                <a:extLst>
                  <a:ext uri="{FF2B5EF4-FFF2-40B4-BE49-F238E27FC236}">
                    <a16:creationId xmlns:a16="http://schemas.microsoft.com/office/drawing/2014/main" id="{9A74BD96-7EE3-A18C-5C2B-874715C4380D}"/>
                  </a:ext>
                </a:extLst>
              </p:cNvPr>
              <p:cNvSpPr txBox="1"/>
              <p:nvPr/>
            </p:nvSpPr>
            <p:spPr>
              <a:xfrm>
                <a:off x="5542778" y="5750960"/>
                <a:ext cx="9882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>
                    <a:latin typeface="Montserrat" panose="00000500000000000000" pitchFamily="50" charset="0"/>
                  </a:rPr>
                  <a:t>2022</a:t>
                </a:r>
              </a:p>
            </p:txBody>
          </p:sp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id="{904920C6-DD2B-50F0-E317-BB9AE1077B5A}"/>
                  </a:ext>
                </a:extLst>
              </p:cNvPr>
              <p:cNvSpPr txBox="1"/>
              <p:nvPr/>
            </p:nvSpPr>
            <p:spPr>
              <a:xfrm>
                <a:off x="2886569" y="5238132"/>
                <a:ext cx="4051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>
                    <a:latin typeface="Montserrat" panose="00000500000000000000" pitchFamily="50" charset="0"/>
                  </a:rPr>
                  <a:t>30</a:t>
                </a:r>
              </a:p>
            </p:txBody>
          </p:sp>
          <p:sp>
            <p:nvSpPr>
              <p:cNvPr id="112" name="ZoneTexte 111">
                <a:extLst>
                  <a:ext uri="{FF2B5EF4-FFF2-40B4-BE49-F238E27FC236}">
                    <a16:creationId xmlns:a16="http://schemas.microsoft.com/office/drawing/2014/main" id="{C7186CC2-3ECE-B748-817F-52EA5E65B333}"/>
                  </a:ext>
                </a:extLst>
              </p:cNvPr>
              <p:cNvSpPr txBox="1"/>
              <p:nvPr/>
            </p:nvSpPr>
            <p:spPr>
              <a:xfrm>
                <a:off x="3791722" y="5238986"/>
                <a:ext cx="4522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>
                    <a:latin typeface="Montserrat" panose="00000500000000000000" pitchFamily="50" charset="0"/>
                  </a:rPr>
                  <a:t>60</a:t>
                </a:r>
              </a:p>
            </p:txBody>
          </p:sp>
          <p:sp>
            <p:nvSpPr>
              <p:cNvPr id="113" name="ZoneTexte 112">
                <a:extLst>
                  <a:ext uri="{FF2B5EF4-FFF2-40B4-BE49-F238E27FC236}">
                    <a16:creationId xmlns:a16="http://schemas.microsoft.com/office/drawing/2014/main" id="{41C38674-5F6F-E3A1-0B04-CCBE345C462B}"/>
                  </a:ext>
                </a:extLst>
              </p:cNvPr>
              <p:cNvSpPr txBox="1"/>
              <p:nvPr/>
            </p:nvSpPr>
            <p:spPr>
              <a:xfrm>
                <a:off x="4709241" y="5235052"/>
                <a:ext cx="5319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>
                    <a:latin typeface="Montserrat" panose="00000500000000000000" pitchFamily="50" charset="0"/>
                  </a:rPr>
                  <a:t>110</a:t>
                </a:r>
              </a:p>
            </p:txBody>
          </p:sp>
          <p:sp>
            <p:nvSpPr>
              <p:cNvPr id="114" name="ZoneTexte 113">
                <a:extLst>
                  <a:ext uri="{FF2B5EF4-FFF2-40B4-BE49-F238E27FC236}">
                    <a16:creationId xmlns:a16="http://schemas.microsoft.com/office/drawing/2014/main" id="{2648B343-092D-11AF-C8BD-D4E58A61CDD6}"/>
                  </a:ext>
                </a:extLst>
              </p:cNvPr>
              <p:cNvSpPr txBox="1"/>
              <p:nvPr/>
            </p:nvSpPr>
            <p:spPr>
              <a:xfrm>
                <a:off x="5620450" y="5245203"/>
                <a:ext cx="6864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>
                    <a:latin typeface="Montserrat" panose="00000500000000000000" pitchFamily="50" charset="0"/>
                  </a:rPr>
                  <a:t>180</a:t>
                </a:r>
              </a:p>
            </p:txBody>
          </p:sp>
          <p:sp>
            <p:nvSpPr>
              <p:cNvPr id="115" name="Google Shape;2048;p53">
                <a:extLst>
                  <a:ext uri="{FF2B5EF4-FFF2-40B4-BE49-F238E27FC236}">
                    <a16:creationId xmlns:a16="http://schemas.microsoft.com/office/drawing/2014/main" id="{4E0D1441-7580-3E27-93B1-B8EF68AF13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36134" y="5487665"/>
                <a:ext cx="180000" cy="180000"/>
              </a:xfrm>
              <a:prstGeom prst="ellipse">
                <a:avLst/>
              </a:prstGeom>
              <a:solidFill>
                <a:srgbClr val="DB54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48;p53">
                <a:extLst>
                  <a:ext uri="{FF2B5EF4-FFF2-40B4-BE49-F238E27FC236}">
                    <a16:creationId xmlns:a16="http://schemas.microsoft.com/office/drawing/2014/main" id="{9256A4D2-0175-9AAC-1910-B180B88E6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38133" y="5496374"/>
                <a:ext cx="180000" cy="180000"/>
              </a:xfrm>
              <a:prstGeom prst="ellipse">
                <a:avLst/>
              </a:prstGeom>
              <a:solidFill>
                <a:srgbClr val="DB54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" name="Google Shape;2048;p53">
              <a:extLst>
                <a:ext uri="{FF2B5EF4-FFF2-40B4-BE49-F238E27FC236}">
                  <a16:creationId xmlns:a16="http://schemas.microsoft.com/office/drawing/2014/main" id="{7FAE8620-B1B7-2740-D7CD-AFDBC52F5D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84503" y="5556008"/>
              <a:ext cx="180000" cy="180000"/>
            </a:xfrm>
            <a:prstGeom prst="ellipse">
              <a:avLst/>
            </a:prstGeom>
            <a:solidFill>
              <a:srgbClr val="DB5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90F60B71-1C24-D98F-80E1-E61EA0C477F8}"/>
              </a:ext>
            </a:extLst>
          </p:cNvPr>
          <p:cNvGrpSpPr/>
          <p:nvPr/>
        </p:nvGrpSpPr>
        <p:grpSpPr>
          <a:xfrm>
            <a:off x="8150798" y="3546685"/>
            <a:ext cx="1375340" cy="913231"/>
            <a:chOff x="227433" y="2634551"/>
            <a:chExt cx="1375340" cy="913231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258A86B-826B-336E-A5B7-6806E97D47B1}"/>
                </a:ext>
              </a:extLst>
            </p:cNvPr>
            <p:cNvSpPr/>
            <p:nvPr/>
          </p:nvSpPr>
          <p:spPr>
            <a:xfrm>
              <a:off x="503066" y="3148498"/>
              <a:ext cx="1099707" cy="256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r-FR" sz="1070">
                  <a:latin typeface="Century Gothic" panose="020B0502020202020204" pitchFamily="34" charset="0"/>
                </a:rPr>
                <a:t>l’âge moyen</a:t>
              </a:r>
              <a:endParaRPr lang="fr-FR" sz="1070"/>
            </a:p>
          </p:txBody>
        </p:sp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BF0FBFED-9B39-B15C-3205-E38C283E1F18}"/>
                </a:ext>
              </a:extLst>
            </p:cNvPr>
            <p:cNvGrpSpPr/>
            <p:nvPr/>
          </p:nvGrpSpPr>
          <p:grpSpPr>
            <a:xfrm>
              <a:off x="227433" y="2634551"/>
              <a:ext cx="1369139" cy="913231"/>
              <a:chOff x="227433" y="2634551"/>
              <a:chExt cx="1369139" cy="913231"/>
            </a:xfrm>
          </p:grpSpPr>
          <p:sp>
            <p:nvSpPr>
              <p:cNvPr id="123" name="ZoneTexte 122">
                <a:extLst>
                  <a:ext uri="{FF2B5EF4-FFF2-40B4-BE49-F238E27FC236}">
                    <a16:creationId xmlns:a16="http://schemas.microsoft.com/office/drawing/2014/main" id="{7B1308A3-FBA9-E540-EFC3-9ED91D4BEC13}"/>
                  </a:ext>
                </a:extLst>
              </p:cNvPr>
              <p:cNvSpPr txBox="1"/>
              <p:nvPr/>
            </p:nvSpPr>
            <p:spPr>
              <a:xfrm>
                <a:off x="923788" y="2848501"/>
                <a:ext cx="672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>
                    <a:solidFill>
                      <a:srgbClr val="DB5431"/>
                    </a:solidFill>
                    <a:latin typeface="Montserrat ExtraBold" panose="00000900000000000000" pitchFamily="50" charset="0"/>
                  </a:rPr>
                  <a:t>33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F000639-02FA-5379-611E-D670AC379F23}"/>
                  </a:ext>
                </a:extLst>
              </p:cNvPr>
              <p:cNvSpPr/>
              <p:nvPr/>
            </p:nvSpPr>
            <p:spPr>
              <a:xfrm>
                <a:off x="227433" y="3290789"/>
                <a:ext cx="1306036" cy="256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fr-FR" sz="1070">
                    <a:latin typeface="Century Gothic" panose="020B0502020202020204" pitchFamily="34" charset="0"/>
                  </a:rPr>
                  <a:t>des équipes</a:t>
                </a:r>
                <a:endParaRPr lang="fr-FR" sz="1070"/>
              </a:p>
            </p:txBody>
          </p:sp>
          <p:pic>
            <p:nvPicPr>
              <p:cNvPr id="125" name="Image 124">
                <a:extLst>
                  <a:ext uri="{FF2B5EF4-FFF2-40B4-BE49-F238E27FC236}">
                    <a16:creationId xmlns:a16="http://schemas.microsoft.com/office/drawing/2014/main" id="{58879E92-79EA-B082-0BB9-A1A519F24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569" y="2634551"/>
                <a:ext cx="574440" cy="574440"/>
              </a:xfrm>
              <a:prstGeom prst="rect">
                <a:avLst/>
              </a:prstGeom>
            </p:spPr>
          </p:pic>
        </p:grp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B4048368-7DD3-6C83-1FC7-1E90869936F0}"/>
              </a:ext>
            </a:extLst>
          </p:cNvPr>
          <p:cNvGrpSpPr/>
          <p:nvPr/>
        </p:nvGrpSpPr>
        <p:grpSpPr>
          <a:xfrm>
            <a:off x="10299941" y="2365620"/>
            <a:ext cx="1375646" cy="799312"/>
            <a:chOff x="2031023" y="1608193"/>
            <a:chExt cx="1375646" cy="799312"/>
          </a:xfrm>
        </p:grpSpPr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89B9CC1E-1A33-B1D8-38FC-33EBCCDA7152}"/>
                </a:ext>
              </a:extLst>
            </p:cNvPr>
            <p:cNvSpPr txBox="1"/>
            <p:nvPr/>
          </p:nvSpPr>
          <p:spPr>
            <a:xfrm>
              <a:off x="2617342" y="1795035"/>
              <a:ext cx="756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>
                  <a:solidFill>
                    <a:srgbClr val="DB5431"/>
                  </a:solidFill>
                  <a:latin typeface="Montserrat ExtraBold" panose="00000900000000000000" pitchFamily="50" charset="0"/>
                </a:rPr>
                <a:t>180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18A92EB1-9452-80CD-E32C-A59FA0F333AC}"/>
                </a:ext>
              </a:extLst>
            </p:cNvPr>
            <p:cNvSpPr txBox="1"/>
            <p:nvPr/>
          </p:nvSpPr>
          <p:spPr>
            <a:xfrm>
              <a:off x="2173229" y="2150960"/>
              <a:ext cx="1233440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67">
                  <a:latin typeface="Century Gothic" panose="020B0502020202020204" pitchFamily="34" charset="0"/>
                </a:rPr>
                <a:t>collaborateurs</a:t>
              </a:r>
            </a:p>
          </p:txBody>
        </p:sp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2D8E99B4-0913-39EA-3145-9D7D2988F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1023" y="1608193"/>
              <a:ext cx="647641" cy="647641"/>
            </a:xfrm>
            <a:prstGeom prst="rect">
              <a:avLst/>
            </a:prstGeom>
          </p:spPr>
        </p:pic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F4E5862C-4D07-5E36-9526-1C135457EF9A}"/>
              </a:ext>
            </a:extLst>
          </p:cNvPr>
          <p:cNvGrpSpPr/>
          <p:nvPr/>
        </p:nvGrpSpPr>
        <p:grpSpPr>
          <a:xfrm>
            <a:off x="10168717" y="3554754"/>
            <a:ext cx="1282860" cy="725511"/>
            <a:chOff x="2031023" y="2621300"/>
            <a:chExt cx="1282860" cy="725511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64EBF109-6BBD-DFD4-04BE-5D17A3084949}"/>
                </a:ext>
              </a:extLst>
            </p:cNvPr>
            <p:cNvSpPr/>
            <p:nvPr/>
          </p:nvSpPr>
          <p:spPr>
            <a:xfrm>
              <a:off x="2547886" y="3089818"/>
              <a:ext cx="765997" cy="256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070">
                  <a:latin typeface="Century Gothic" panose="020B0502020202020204" pitchFamily="34" charset="0"/>
                </a:rPr>
                <a:t>moyen</a:t>
              </a:r>
              <a:endParaRPr lang="fr-FR" sz="1070"/>
            </a:p>
          </p:txBody>
        </p:sp>
        <p:grpSp>
          <p:nvGrpSpPr>
            <p:cNvPr id="132" name="Groupe 131">
              <a:extLst>
                <a:ext uri="{FF2B5EF4-FFF2-40B4-BE49-F238E27FC236}">
                  <a16:creationId xmlns:a16="http://schemas.microsoft.com/office/drawing/2014/main" id="{26A67EE5-29F9-CF8F-A6CF-A4D3DAAA60AA}"/>
                </a:ext>
              </a:extLst>
            </p:cNvPr>
            <p:cNvGrpSpPr/>
            <p:nvPr/>
          </p:nvGrpSpPr>
          <p:grpSpPr>
            <a:xfrm>
              <a:off x="2031023" y="2621300"/>
              <a:ext cx="1224315" cy="642186"/>
              <a:chOff x="2031023" y="2621300"/>
              <a:chExt cx="1224315" cy="642186"/>
            </a:xfrm>
          </p:grpSpPr>
          <p:sp>
            <p:nvSpPr>
              <p:cNvPr id="133" name="ZoneTexte 132">
                <a:extLst>
                  <a:ext uri="{FF2B5EF4-FFF2-40B4-BE49-F238E27FC236}">
                    <a16:creationId xmlns:a16="http://schemas.microsoft.com/office/drawing/2014/main" id="{A7BEC1E4-DA4C-3BD7-FC62-521DE9B0A6C7}"/>
                  </a:ext>
                </a:extLst>
              </p:cNvPr>
              <p:cNvSpPr txBox="1"/>
              <p:nvPr/>
            </p:nvSpPr>
            <p:spPr>
              <a:xfrm>
                <a:off x="2569442" y="2621300"/>
                <a:ext cx="672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>
                    <a:solidFill>
                      <a:srgbClr val="DB5431"/>
                    </a:solidFill>
                    <a:latin typeface="Montserrat ExtraBold" panose="00000900000000000000" pitchFamily="50" charset="0"/>
                  </a:rPr>
                  <a:t>8%</a:t>
                </a:r>
              </a:p>
            </p:txBody>
          </p:sp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2FEF76E2-192F-536A-B2D7-4A754E480271}"/>
                  </a:ext>
                </a:extLst>
              </p:cNvPr>
              <p:cNvSpPr txBox="1"/>
              <p:nvPr/>
            </p:nvSpPr>
            <p:spPr>
              <a:xfrm>
                <a:off x="2525887" y="2928806"/>
                <a:ext cx="729451" cy="25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67">
                    <a:latin typeface="Century Gothic" panose="020B0502020202020204" pitchFamily="34" charset="0"/>
                  </a:rPr>
                  <a:t>turnover</a:t>
                </a:r>
              </a:p>
            </p:txBody>
          </p:sp>
          <p:pic>
            <p:nvPicPr>
              <p:cNvPr id="135" name="Image 134">
                <a:extLst>
                  <a:ext uri="{FF2B5EF4-FFF2-40B4-BE49-F238E27FC236}">
                    <a16:creationId xmlns:a16="http://schemas.microsoft.com/office/drawing/2014/main" id="{073E2AE6-CFE7-600A-1EF9-0CA58BD56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1023" y="2707746"/>
                <a:ext cx="555740" cy="555740"/>
              </a:xfrm>
              <a:prstGeom prst="rect">
                <a:avLst/>
              </a:prstGeom>
            </p:spPr>
          </p:pic>
        </p:grpSp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102D2000-350E-F7BF-CA29-04446D525477}"/>
              </a:ext>
            </a:extLst>
          </p:cNvPr>
          <p:cNvGrpSpPr/>
          <p:nvPr/>
        </p:nvGrpSpPr>
        <p:grpSpPr>
          <a:xfrm>
            <a:off x="8468342" y="2423968"/>
            <a:ext cx="1685286" cy="757793"/>
            <a:chOff x="535649" y="1632241"/>
            <a:chExt cx="1685286" cy="757793"/>
          </a:xfrm>
        </p:grpSpPr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36F2DF60-7D14-C18F-998F-A89254D28959}"/>
                </a:ext>
              </a:extLst>
            </p:cNvPr>
            <p:cNvSpPr txBox="1"/>
            <p:nvPr/>
          </p:nvSpPr>
          <p:spPr>
            <a:xfrm>
              <a:off x="965955" y="1632241"/>
              <a:ext cx="1254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>
                  <a:solidFill>
                    <a:srgbClr val="DB5431"/>
                  </a:solidFill>
                  <a:latin typeface="Montserrat ExtraBold" panose="00000900000000000000" pitchFamily="50" charset="0"/>
                </a:rPr>
                <a:t>2018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9065A55C-E8E1-48B8-DA4B-19DC13470D07}"/>
                </a:ext>
              </a:extLst>
            </p:cNvPr>
            <p:cNvSpPr txBox="1"/>
            <p:nvPr/>
          </p:nvSpPr>
          <p:spPr>
            <a:xfrm>
              <a:off x="954438" y="1969278"/>
              <a:ext cx="916794" cy="420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067">
                  <a:latin typeface="Century Gothic" panose="020B0502020202020204" pitchFamily="34" charset="0"/>
                </a:rPr>
                <a:t>l’année de création</a:t>
              </a:r>
            </a:p>
          </p:txBody>
        </p:sp>
        <p:pic>
          <p:nvPicPr>
            <p:cNvPr id="145" name="Image 144">
              <a:extLst>
                <a:ext uri="{FF2B5EF4-FFF2-40B4-BE49-F238E27FC236}">
                  <a16:creationId xmlns:a16="http://schemas.microsoft.com/office/drawing/2014/main" id="{CCCA21B1-908E-794D-630F-3B3962684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890548">
              <a:off x="521859" y="1836671"/>
              <a:ext cx="506958" cy="479378"/>
            </a:xfrm>
            <a:prstGeom prst="rect">
              <a:avLst/>
            </a:prstGeom>
          </p:spPr>
        </p:pic>
      </p:grpSp>
      <p:grpSp>
        <p:nvGrpSpPr>
          <p:cNvPr id="147" name="Groupe 146">
            <a:extLst>
              <a:ext uri="{FF2B5EF4-FFF2-40B4-BE49-F238E27FC236}">
                <a16:creationId xmlns:a16="http://schemas.microsoft.com/office/drawing/2014/main" id="{22A9EED3-EF11-9D39-65AD-BECA66251B40}"/>
              </a:ext>
            </a:extLst>
          </p:cNvPr>
          <p:cNvGrpSpPr/>
          <p:nvPr/>
        </p:nvGrpSpPr>
        <p:grpSpPr>
          <a:xfrm>
            <a:off x="8528611" y="4881009"/>
            <a:ext cx="1644374" cy="660997"/>
            <a:chOff x="3465401" y="1716419"/>
            <a:chExt cx="1644374" cy="660997"/>
          </a:xfrm>
        </p:grpSpPr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7EEF4D75-E7C9-9D16-8184-B2BF241D27C2}"/>
                </a:ext>
              </a:extLst>
            </p:cNvPr>
            <p:cNvSpPr txBox="1"/>
            <p:nvPr/>
          </p:nvSpPr>
          <p:spPr>
            <a:xfrm>
              <a:off x="4054323" y="1753346"/>
              <a:ext cx="59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>
                  <a:solidFill>
                    <a:srgbClr val="DB5431"/>
                  </a:solidFill>
                  <a:latin typeface="Montserrat ExtraBold" panose="00000900000000000000" pitchFamily="50" charset="0"/>
                </a:rPr>
                <a:t>90</a:t>
              </a:r>
            </a:p>
          </p:txBody>
        </p:sp>
        <p:sp>
          <p:nvSpPr>
            <p:cNvPr id="149" name="ZoneTexte 148">
              <a:extLst>
                <a:ext uri="{FF2B5EF4-FFF2-40B4-BE49-F238E27FC236}">
                  <a16:creationId xmlns:a16="http://schemas.microsoft.com/office/drawing/2014/main" id="{9219A06E-8AA1-E42B-D3A5-770AB307A310}"/>
                </a:ext>
              </a:extLst>
            </p:cNvPr>
            <p:cNvSpPr txBox="1"/>
            <p:nvPr/>
          </p:nvSpPr>
          <p:spPr>
            <a:xfrm>
              <a:off x="3917530" y="2120871"/>
              <a:ext cx="1192245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67">
                  <a:latin typeface="Century Gothic" panose="020B0502020202020204" pitchFamily="34" charset="0"/>
                </a:rPr>
                <a:t>clients actifs</a:t>
              </a:r>
            </a:p>
          </p:txBody>
        </p:sp>
        <p:pic>
          <p:nvPicPr>
            <p:cNvPr id="150" name="Image 149">
              <a:extLst>
                <a:ext uri="{FF2B5EF4-FFF2-40B4-BE49-F238E27FC236}">
                  <a16:creationId xmlns:a16="http://schemas.microsoft.com/office/drawing/2014/main" id="{CBB39CE7-FF6C-6A18-9635-280C01015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5401" y="1716419"/>
              <a:ext cx="608900" cy="608900"/>
            </a:xfrm>
            <a:prstGeom prst="rect">
              <a:avLst/>
            </a:prstGeom>
          </p:spPr>
        </p:pic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6990A27A-184A-834D-C353-D7F46A91CC05}"/>
              </a:ext>
            </a:extLst>
          </p:cNvPr>
          <p:cNvGrpSpPr/>
          <p:nvPr/>
        </p:nvGrpSpPr>
        <p:grpSpPr>
          <a:xfrm>
            <a:off x="10193501" y="4838686"/>
            <a:ext cx="1746093" cy="902778"/>
            <a:chOff x="5035807" y="2617777"/>
            <a:chExt cx="1746093" cy="902778"/>
          </a:xfrm>
        </p:grpSpPr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30A507F4-E8A7-B535-F2FF-7F86A5A8D46A}"/>
                </a:ext>
              </a:extLst>
            </p:cNvPr>
            <p:cNvSpPr txBox="1"/>
            <p:nvPr/>
          </p:nvSpPr>
          <p:spPr>
            <a:xfrm>
              <a:off x="5746484" y="2617777"/>
              <a:ext cx="1035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>
                  <a:solidFill>
                    <a:srgbClr val="DB5431"/>
                  </a:solidFill>
                  <a:latin typeface="Montserrat ExtraBold" panose="00000900000000000000" pitchFamily="50" charset="0"/>
                </a:rPr>
                <a:t>1300</a:t>
              </a:r>
            </a:p>
          </p:txBody>
        </p: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109356FF-4A75-A180-8AE6-DAC959E13FA8}"/>
                </a:ext>
              </a:extLst>
            </p:cNvPr>
            <p:cNvSpPr txBox="1"/>
            <p:nvPr/>
          </p:nvSpPr>
          <p:spPr>
            <a:xfrm>
              <a:off x="5614242" y="2935626"/>
              <a:ext cx="880951" cy="420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67">
                  <a:latin typeface="Century Gothic" panose="020B0502020202020204" pitchFamily="34" charset="0"/>
                </a:rPr>
                <a:t>heures de </a:t>
              </a:r>
              <a:br>
                <a:rPr lang="fr-FR" sz="1067">
                  <a:latin typeface="Century Gothic" panose="020B0502020202020204" pitchFamily="34" charset="0"/>
                </a:rPr>
              </a:br>
              <a:r>
                <a:rPr lang="fr-FR" sz="1067">
                  <a:latin typeface="Century Gothic" panose="020B0502020202020204" pitchFamily="34" charset="0"/>
                </a:rPr>
                <a:t>mécénat 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87CD5972-410E-02EF-36D9-109AD1906CB0}"/>
                </a:ext>
              </a:extLst>
            </p:cNvPr>
            <p:cNvSpPr/>
            <p:nvPr/>
          </p:nvSpPr>
          <p:spPr>
            <a:xfrm>
              <a:off x="5277842" y="3263562"/>
              <a:ext cx="1255472" cy="2569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70">
                  <a:latin typeface="Century Gothic" panose="020B0502020202020204" pitchFamily="34" charset="0"/>
                </a:rPr>
                <a:t>sur l’année 2022</a:t>
              </a:r>
              <a:endParaRPr lang="fr-FR" sz="1070"/>
            </a:p>
          </p:txBody>
        </p:sp>
        <p:pic>
          <p:nvPicPr>
            <p:cNvPr id="155" name="Image 154">
              <a:extLst>
                <a:ext uri="{FF2B5EF4-FFF2-40B4-BE49-F238E27FC236}">
                  <a16:creationId xmlns:a16="http://schemas.microsoft.com/office/drawing/2014/main" id="{438BE971-AEDA-B3B2-8857-E60B697F2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38647">
              <a:off x="5035807" y="2671878"/>
              <a:ext cx="719667" cy="719667"/>
            </a:xfrm>
            <a:prstGeom prst="rect">
              <a:avLst/>
            </a:prstGeom>
          </p:spPr>
        </p:pic>
      </p:grpSp>
      <p:sp>
        <p:nvSpPr>
          <p:cNvPr id="156" name="Titre 2">
            <a:extLst>
              <a:ext uri="{FF2B5EF4-FFF2-40B4-BE49-F238E27FC236}">
                <a16:creationId xmlns:a16="http://schemas.microsoft.com/office/drawing/2014/main" id="{F63CB541-99EF-FCCD-098F-5E7E33368810}"/>
              </a:ext>
            </a:extLst>
          </p:cNvPr>
          <p:cNvSpPr txBox="1">
            <a:spLocks/>
          </p:cNvSpPr>
          <p:nvPr/>
        </p:nvSpPr>
        <p:spPr>
          <a:xfrm>
            <a:off x="461798" y="1408152"/>
            <a:ext cx="2647915" cy="35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24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fr-FR" sz="1600">
                <a:solidFill>
                  <a:schemeClr val="accent6"/>
                </a:solidFill>
                <a:latin typeface="Montserrat ExtraBold" panose="00000900000000000000" pitchFamily="50" charset="0"/>
              </a:rPr>
              <a:t>NOS IMPLANTATIONS</a:t>
            </a:r>
          </a:p>
        </p:txBody>
      </p:sp>
      <p:sp>
        <p:nvSpPr>
          <p:cNvPr id="5" name="Google Shape;2048;p53">
            <a:extLst>
              <a:ext uri="{FF2B5EF4-FFF2-40B4-BE49-F238E27FC236}">
                <a16:creationId xmlns:a16="http://schemas.microsoft.com/office/drawing/2014/main" id="{EE602029-E6B7-463E-35C6-E3F2AF151019}"/>
              </a:ext>
            </a:extLst>
          </p:cNvPr>
          <p:cNvSpPr>
            <a:spLocks noChangeAspect="1"/>
          </p:cNvSpPr>
          <p:nvPr/>
        </p:nvSpPr>
        <p:spPr>
          <a:xfrm>
            <a:off x="6547746" y="5646099"/>
            <a:ext cx="185852" cy="180000"/>
          </a:xfrm>
          <a:prstGeom prst="ellipse">
            <a:avLst/>
          </a:prstGeom>
          <a:solidFill>
            <a:srgbClr val="DB54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177C41-4312-9717-BCF1-49755D66C5BE}"/>
              </a:ext>
            </a:extLst>
          </p:cNvPr>
          <p:cNvSpPr txBox="1"/>
          <p:nvPr/>
        </p:nvSpPr>
        <p:spPr>
          <a:xfrm>
            <a:off x="6405010" y="5402930"/>
            <a:ext cx="708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latin typeface="Montserrat" panose="00000500000000000000" pitchFamily="50" charset="0"/>
              </a:rPr>
              <a:t>250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78305C-7FFC-2FD9-1DC3-F72E556AD55E}"/>
              </a:ext>
            </a:extLst>
          </p:cNvPr>
          <p:cNvSpPr txBox="1"/>
          <p:nvPr/>
        </p:nvSpPr>
        <p:spPr>
          <a:xfrm>
            <a:off x="6264134" y="5917612"/>
            <a:ext cx="1020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Montserrat" panose="00000500000000000000" pitchFamily="50" charset="0"/>
              </a:rPr>
              <a:t>2023 (p)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1925A3-4CF8-E588-263A-B10E486C1687}"/>
              </a:ext>
            </a:extLst>
          </p:cNvPr>
          <p:cNvSpPr/>
          <p:nvPr/>
        </p:nvSpPr>
        <p:spPr>
          <a:xfrm>
            <a:off x="10172938" y="4188372"/>
            <a:ext cx="1431040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70">
                <a:latin typeface="Century Gothic" panose="020B0502020202020204" pitchFamily="34" charset="0"/>
              </a:rPr>
              <a:t>depuis la création</a:t>
            </a:r>
            <a:endParaRPr lang="fr-FR" sz="107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F5F6B2C6-752D-7266-B7FF-FA963C76A154}"/>
              </a:ext>
            </a:extLst>
          </p:cNvPr>
          <p:cNvSpPr txBox="1"/>
          <p:nvPr/>
        </p:nvSpPr>
        <p:spPr>
          <a:xfrm>
            <a:off x="4489833" y="1761920"/>
            <a:ext cx="16996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67">
                <a:latin typeface="Century Gothic" panose="020B0502020202020204" pitchFamily="34" charset="0"/>
              </a:rPr>
              <a:t>En million d’euros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2B800DC0-FFD9-8DF8-0224-3B7BE3E82629}"/>
              </a:ext>
            </a:extLst>
          </p:cNvPr>
          <p:cNvGrpSpPr/>
          <p:nvPr/>
        </p:nvGrpSpPr>
        <p:grpSpPr>
          <a:xfrm>
            <a:off x="604354" y="1887665"/>
            <a:ext cx="2225390" cy="2251192"/>
            <a:chOff x="843534" y="1845587"/>
            <a:chExt cx="2225390" cy="2251192"/>
          </a:xfrm>
        </p:grpSpPr>
        <p:pic>
          <p:nvPicPr>
            <p:cNvPr id="58" name="Image 57" descr="Une image contenant texte, sombre&#10;&#10;Description générée automatiquement">
              <a:extLst>
                <a:ext uri="{FF2B5EF4-FFF2-40B4-BE49-F238E27FC236}">
                  <a16:creationId xmlns:a16="http://schemas.microsoft.com/office/drawing/2014/main" id="{EB9CEED8-A306-421E-6885-64112CF3E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34" y="1845587"/>
              <a:ext cx="2225390" cy="2251192"/>
            </a:xfrm>
            <a:prstGeom prst="rect">
              <a:avLst/>
            </a:prstGeom>
          </p:spPr>
        </p:pic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E5B8EE87-4C6D-9460-C2A6-47AB86D7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85" t="31956" r="35348" b="28407"/>
            <a:stretch/>
          </p:blipFill>
          <p:spPr>
            <a:xfrm>
              <a:off x="1948851" y="2399469"/>
              <a:ext cx="198215" cy="167094"/>
            </a:xfrm>
            <a:prstGeom prst="rect">
              <a:avLst/>
            </a:prstGeom>
          </p:spPr>
        </p:pic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3A932EEE-215B-F0E5-17E5-2CD60D4D0CFA}"/>
                </a:ext>
              </a:extLst>
            </p:cNvPr>
            <p:cNvSpPr txBox="1"/>
            <p:nvPr/>
          </p:nvSpPr>
          <p:spPr>
            <a:xfrm>
              <a:off x="1837791" y="2519544"/>
              <a:ext cx="44880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700" b="1">
                  <a:solidFill>
                    <a:srgbClr val="DB5431"/>
                  </a:solidFill>
                  <a:latin typeface="Montserrat Black" panose="00000A00000000000000" pitchFamily="2" charset="0"/>
                </a:rPr>
                <a:t>Paris</a:t>
              </a:r>
            </a:p>
          </p:txBody>
        </p:sp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D4BFC0DB-90DC-81F3-D6CF-672120C4D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85" t="31956" r="35348" b="28407"/>
            <a:stretch/>
          </p:blipFill>
          <p:spPr>
            <a:xfrm>
              <a:off x="2461109" y="3064973"/>
              <a:ext cx="198215" cy="167094"/>
            </a:xfrm>
            <a:prstGeom prst="rect">
              <a:avLst/>
            </a:prstGeom>
          </p:spPr>
        </p:pic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526417E9-0ABF-9F66-C3DB-283F9BAA22AA}"/>
                </a:ext>
              </a:extLst>
            </p:cNvPr>
            <p:cNvSpPr txBox="1"/>
            <p:nvPr/>
          </p:nvSpPr>
          <p:spPr>
            <a:xfrm>
              <a:off x="2359187" y="3163776"/>
              <a:ext cx="44880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700">
                  <a:solidFill>
                    <a:srgbClr val="DB5431"/>
                  </a:solidFill>
                  <a:latin typeface="Montserrat Black" panose="00000A00000000000000" pitchFamily="2" charset="0"/>
                </a:rPr>
                <a:t>Lyon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4B7AEC3E-5E3F-6762-FFFD-41E8FE365CC4}"/>
              </a:ext>
            </a:extLst>
          </p:cNvPr>
          <p:cNvGrpSpPr/>
          <p:nvPr/>
        </p:nvGrpSpPr>
        <p:grpSpPr>
          <a:xfrm>
            <a:off x="4493241" y="1788213"/>
            <a:ext cx="2469008" cy="2611548"/>
            <a:chOff x="1840020" y="2533070"/>
            <a:chExt cx="3593440" cy="330709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782F606-7950-2B7C-7F21-A7F68E79834C}"/>
                </a:ext>
              </a:extLst>
            </p:cNvPr>
            <p:cNvSpPr/>
            <p:nvPr/>
          </p:nvSpPr>
          <p:spPr>
            <a:xfrm>
              <a:off x="4430130" y="2855906"/>
              <a:ext cx="454846" cy="2658785"/>
            </a:xfrm>
            <a:prstGeom prst="rect">
              <a:avLst/>
            </a:prstGeom>
            <a:solidFill>
              <a:srgbClr val="DF5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3047162-44A4-A9FF-F025-E51909AF1FB6}"/>
                </a:ext>
              </a:extLst>
            </p:cNvPr>
            <p:cNvSpPr/>
            <p:nvPr/>
          </p:nvSpPr>
          <p:spPr>
            <a:xfrm>
              <a:off x="3874865" y="3741374"/>
              <a:ext cx="454846" cy="1785439"/>
            </a:xfrm>
            <a:prstGeom prst="rect">
              <a:avLst/>
            </a:prstGeom>
            <a:solidFill>
              <a:srgbClr val="DF5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7536FF2-DCB9-F6D2-79E5-79F972288943}"/>
                </a:ext>
              </a:extLst>
            </p:cNvPr>
            <p:cNvSpPr/>
            <p:nvPr/>
          </p:nvSpPr>
          <p:spPr>
            <a:xfrm>
              <a:off x="3289176" y="4657145"/>
              <a:ext cx="454846" cy="871194"/>
            </a:xfrm>
            <a:prstGeom prst="rect">
              <a:avLst/>
            </a:prstGeom>
            <a:solidFill>
              <a:srgbClr val="DF5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A8248D6-9641-4CAB-B662-89185AA3095E}"/>
                </a:ext>
              </a:extLst>
            </p:cNvPr>
            <p:cNvSpPr/>
            <p:nvPr/>
          </p:nvSpPr>
          <p:spPr>
            <a:xfrm>
              <a:off x="2713540" y="5129299"/>
              <a:ext cx="454846" cy="419542"/>
            </a:xfrm>
            <a:prstGeom prst="rect">
              <a:avLst/>
            </a:prstGeom>
            <a:solidFill>
              <a:srgbClr val="DF5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F3F650-F829-15CC-37DD-51DF9DD71A69}"/>
                </a:ext>
              </a:extLst>
            </p:cNvPr>
            <p:cNvSpPr/>
            <p:nvPr/>
          </p:nvSpPr>
          <p:spPr>
            <a:xfrm>
              <a:off x="2139010" y="5410184"/>
              <a:ext cx="454846" cy="136358"/>
            </a:xfrm>
            <a:prstGeom prst="rect">
              <a:avLst/>
            </a:prstGeom>
            <a:solidFill>
              <a:srgbClr val="DF5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6E85C0B-69B0-DC50-B0F3-4B6F5A114B46}"/>
                </a:ext>
              </a:extLst>
            </p:cNvPr>
            <p:cNvSpPr/>
            <p:nvPr/>
          </p:nvSpPr>
          <p:spPr>
            <a:xfrm>
              <a:off x="4474322" y="2780255"/>
              <a:ext cx="360367" cy="2724226"/>
            </a:xfrm>
            <a:prstGeom prst="rect">
              <a:avLst/>
            </a:prstGeom>
            <a:noFill/>
            <a:ln w="2730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B9AEB5CD-CF37-326D-6067-B6D9F76F81DF}"/>
                </a:ext>
              </a:extLst>
            </p:cNvPr>
            <p:cNvSpPr txBox="1"/>
            <p:nvPr/>
          </p:nvSpPr>
          <p:spPr>
            <a:xfrm>
              <a:off x="1994652" y="5526814"/>
              <a:ext cx="788653" cy="311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>
                  <a:latin typeface="Montserrat Light" panose="00000400000000000000" pitchFamily="2" charset="0"/>
                </a:rPr>
                <a:t>2019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2533D39F-D511-D76E-5326-6FEAC7722A14}"/>
                </a:ext>
              </a:extLst>
            </p:cNvPr>
            <p:cNvSpPr txBox="1"/>
            <p:nvPr/>
          </p:nvSpPr>
          <p:spPr>
            <a:xfrm>
              <a:off x="2596433" y="5528368"/>
              <a:ext cx="788653" cy="311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>
                  <a:latin typeface="Montserrat Light" panose="00000400000000000000" pitchFamily="2" charset="0"/>
                </a:rPr>
                <a:t>2020</a:t>
              </a:r>
              <a:endParaRPr lang="fr-FR" sz="1000">
                <a:latin typeface="Century Gothic" panose="020B0502020202020204" pitchFamily="34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54ED8BB7-E11D-DA8B-3E67-FC6125BFC60F}"/>
                </a:ext>
              </a:extLst>
            </p:cNvPr>
            <p:cNvSpPr txBox="1"/>
            <p:nvPr/>
          </p:nvSpPr>
          <p:spPr>
            <a:xfrm>
              <a:off x="3192604" y="5512268"/>
              <a:ext cx="788653" cy="311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>
                  <a:latin typeface="Montserrat Light" panose="00000400000000000000" pitchFamily="2" charset="0"/>
                </a:rPr>
                <a:t>2021</a:t>
              </a:r>
              <a:endParaRPr lang="fr-FR" sz="1000">
                <a:latin typeface="Century Gothic" panose="020B0502020202020204" pitchFamily="34" charset="0"/>
              </a:endParaRP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BCE7901B-3CA2-027E-7FA3-9BE26B9BD151}"/>
                </a:ext>
              </a:extLst>
            </p:cNvPr>
            <p:cNvSpPr txBox="1"/>
            <p:nvPr/>
          </p:nvSpPr>
          <p:spPr>
            <a:xfrm>
              <a:off x="3752443" y="5506453"/>
              <a:ext cx="1088061" cy="311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>
                  <a:latin typeface="Montserrat Light" panose="00000400000000000000" pitchFamily="2" charset="0"/>
                </a:rPr>
                <a:t>2022</a:t>
              </a:r>
              <a:endParaRPr lang="fr-FR" sz="1000">
                <a:latin typeface="Century Gothic" panose="020B0502020202020204" pitchFamily="34" charset="0"/>
              </a:endParaRPr>
            </a:p>
          </p:txBody>
        </p:sp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184D9C3B-105A-4D00-14D2-39D0E3CF3A2F}"/>
                </a:ext>
              </a:extLst>
            </p:cNvPr>
            <p:cNvGrpSpPr/>
            <p:nvPr/>
          </p:nvGrpSpPr>
          <p:grpSpPr>
            <a:xfrm>
              <a:off x="2090480" y="3403762"/>
              <a:ext cx="2289440" cy="1991246"/>
              <a:chOff x="1253896" y="2627580"/>
              <a:chExt cx="2289440" cy="1991246"/>
            </a:xfrm>
          </p:grpSpPr>
          <p:sp>
            <p:nvSpPr>
              <p:cNvPr id="104" name="ZoneTexte 103">
                <a:extLst>
                  <a:ext uri="{FF2B5EF4-FFF2-40B4-BE49-F238E27FC236}">
                    <a16:creationId xmlns:a16="http://schemas.microsoft.com/office/drawing/2014/main" id="{52D41614-431B-0F93-257F-9CFC4B197CB7}"/>
                  </a:ext>
                </a:extLst>
              </p:cNvPr>
              <p:cNvSpPr txBox="1"/>
              <p:nvPr/>
            </p:nvSpPr>
            <p:spPr>
              <a:xfrm>
                <a:off x="1253896" y="4307028"/>
                <a:ext cx="544162" cy="311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>
                    <a:latin typeface="Montserrat SemiBold" panose="00000700000000000000" pitchFamily="2" charset="0"/>
                  </a:rPr>
                  <a:t>1,2</a:t>
                </a:r>
              </a:p>
            </p:txBody>
          </p:sp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id="{260324D0-6CE1-7B04-DC3D-0D9B0933AF75}"/>
                  </a:ext>
                </a:extLst>
              </p:cNvPr>
              <p:cNvSpPr txBox="1"/>
              <p:nvPr/>
            </p:nvSpPr>
            <p:spPr>
              <a:xfrm>
                <a:off x="1825385" y="4010850"/>
                <a:ext cx="546367" cy="311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>
                    <a:latin typeface="Montserrat SemiBold" panose="00000700000000000000" pitchFamily="2" charset="0"/>
                  </a:rPr>
                  <a:t>3,1</a:t>
                </a:r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8732A101-327A-853D-D531-350CC2A524C5}"/>
                  </a:ext>
                </a:extLst>
              </p:cNvPr>
              <p:cNvSpPr txBox="1"/>
              <p:nvPr/>
            </p:nvSpPr>
            <p:spPr>
              <a:xfrm>
                <a:off x="2359625" y="3528904"/>
                <a:ext cx="624409" cy="311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>
                    <a:latin typeface="Montserrat SemiBold" panose="00000700000000000000" pitchFamily="2" charset="0"/>
                  </a:rPr>
                  <a:t>6,5</a:t>
                </a:r>
              </a:p>
            </p:txBody>
          </p:sp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575F0F39-53DE-7ECE-16E7-B1B9ED76A7DF}"/>
                  </a:ext>
                </a:extLst>
              </p:cNvPr>
              <p:cNvSpPr txBox="1"/>
              <p:nvPr/>
            </p:nvSpPr>
            <p:spPr>
              <a:xfrm>
                <a:off x="2941058" y="2627580"/>
                <a:ext cx="602278" cy="311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>
                    <a:latin typeface="Montserrat SemiBold" panose="00000700000000000000" pitchFamily="2" charset="0"/>
                  </a:rPr>
                  <a:t>12,5</a:t>
                </a:r>
              </a:p>
            </p:txBody>
          </p:sp>
        </p:grp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8D1AF015-0E8B-A89B-C829-E0C3759B804A}"/>
                </a:ext>
              </a:extLst>
            </p:cNvPr>
            <p:cNvSpPr txBox="1"/>
            <p:nvPr/>
          </p:nvSpPr>
          <p:spPr>
            <a:xfrm>
              <a:off x="4316829" y="5505085"/>
              <a:ext cx="1116631" cy="311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>
                  <a:latin typeface="Montserrat Light" panose="00000400000000000000" pitchFamily="2" charset="0"/>
                </a:rPr>
                <a:t>2023(p)</a:t>
              </a:r>
              <a:endParaRPr lang="fr-FR" sz="1000">
                <a:latin typeface="Century Gothic" panose="020B0502020202020204" pitchFamily="34" charset="0"/>
              </a:endParaRPr>
            </a:p>
          </p:txBody>
        </p: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7BA7E100-6501-7F55-5E7D-E0ACD326B8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0020" y="5507681"/>
              <a:ext cx="3228648" cy="50282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79169A28-9955-BA78-8928-C0DB5B216ADC}"/>
                </a:ext>
              </a:extLst>
            </p:cNvPr>
            <p:cNvSpPr txBox="1"/>
            <p:nvPr/>
          </p:nvSpPr>
          <p:spPr>
            <a:xfrm>
              <a:off x="4401091" y="2533070"/>
              <a:ext cx="530616" cy="31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>
                  <a:latin typeface="Montserrat SemiBold" panose="00000700000000000000" pitchFamily="2" charset="0"/>
                </a:rPr>
                <a:t>20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62CB73C-D808-187B-8172-97EE9E697392}"/>
                </a:ext>
              </a:extLst>
            </p:cNvPr>
            <p:cNvSpPr/>
            <p:nvPr/>
          </p:nvSpPr>
          <p:spPr>
            <a:xfrm>
              <a:off x="3918448" y="3673953"/>
              <a:ext cx="360367" cy="1838320"/>
            </a:xfrm>
            <a:prstGeom prst="rect">
              <a:avLst/>
            </a:prstGeom>
            <a:noFill/>
            <a:ln w="2730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FC52CD8D-B549-588C-FB7F-EC20C004AD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522" y="2855906"/>
              <a:ext cx="0" cy="2723070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5D35DC5-E134-9BF8-F661-B571D9231AD3}"/>
                </a:ext>
              </a:extLst>
            </p:cNvPr>
            <p:cNvSpPr/>
            <p:nvPr/>
          </p:nvSpPr>
          <p:spPr>
            <a:xfrm>
              <a:off x="3330805" y="4601148"/>
              <a:ext cx="360367" cy="917358"/>
            </a:xfrm>
            <a:prstGeom prst="rect">
              <a:avLst/>
            </a:prstGeom>
            <a:noFill/>
            <a:ln w="2730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8C5E7D6-3849-003B-A874-97D3422E2A38}"/>
                </a:ext>
              </a:extLst>
            </p:cNvPr>
            <p:cNvSpPr/>
            <p:nvPr/>
          </p:nvSpPr>
          <p:spPr>
            <a:xfrm>
              <a:off x="2760744" y="5070106"/>
              <a:ext cx="360367" cy="456708"/>
            </a:xfrm>
            <a:prstGeom prst="rect">
              <a:avLst/>
            </a:prstGeom>
            <a:noFill/>
            <a:ln w="2730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4D7167D-2F8C-4CF3-D716-53AEC36255FF}"/>
                </a:ext>
              </a:extLst>
            </p:cNvPr>
            <p:cNvSpPr/>
            <p:nvPr/>
          </p:nvSpPr>
          <p:spPr>
            <a:xfrm>
              <a:off x="2184615" y="5353270"/>
              <a:ext cx="360367" cy="187394"/>
            </a:xfrm>
            <a:prstGeom prst="rect">
              <a:avLst/>
            </a:prstGeom>
            <a:noFill/>
            <a:ln w="2730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1886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6"/>
          <p:cNvSpPr/>
          <p:nvPr/>
        </p:nvSpPr>
        <p:spPr>
          <a:xfrm rot="5400000">
            <a:off x="3911289" y="3672313"/>
            <a:ext cx="2099200" cy="2744767"/>
          </a:xfrm>
          <a:prstGeom prst="flowChartOffpageConnector">
            <a:avLst/>
          </a:prstGeom>
          <a:solidFill>
            <a:srgbClr val="FCF3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8" name="Google Shape;438;p46"/>
          <p:cNvSpPr/>
          <p:nvPr/>
        </p:nvSpPr>
        <p:spPr>
          <a:xfrm rot="-5400000" flipH="1">
            <a:off x="6783704" y="1466184"/>
            <a:ext cx="2099200" cy="2778933"/>
          </a:xfrm>
          <a:prstGeom prst="flowChartOffpageConnector">
            <a:avLst/>
          </a:prstGeom>
          <a:solidFill>
            <a:srgbClr val="FCF3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9" name="Google Shape;439;p46"/>
          <p:cNvSpPr/>
          <p:nvPr/>
        </p:nvSpPr>
        <p:spPr>
          <a:xfrm rot="-5400000" flipH="1">
            <a:off x="6783704" y="3655228"/>
            <a:ext cx="2099200" cy="2778933"/>
          </a:xfrm>
          <a:prstGeom prst="flowChartOffpageConnector">
            <a:avLst/>
          </a:prstGeom>
          <a:solidFill>
            <a:srgbClr val="DB54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3" name="Google Shape;443;p46"/>
          <p:cNvSpPr txBox="1">
            <a:spLocks noGrp="1"/>
          </p:cNvSpPr>
          <p:nvPr>
            <p:ph type="title"/>
          </p:nvPr>
        </p:nvSpPr>
        <p:spPr>
          <a:xfrm>
            <a:off x="0" y="5027085"/>
            <a:ext cx="1670051" cy="5122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s" sz="2400">
                <a:solidFill>
                  <a:schemeClr val="lt1"/>
                </a:solidFill>
              </a:rPr>
              <a:t>VENUS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45" name="Google Shape;445;p46"/>
          <p:cNvSpPr txBox="1">
            <a:spLocks noGrp="1"/>
          </p:cNvSpPr>
          <p:nvPr>
            <p:ph type="ctrTitle" idx="4294967295"/>
          </p:nvPr>
        </p:nvSpPr>
        <p:spPr>
          <a:xfrm>
            <a:off x="10519834" y="5027085"/>
            <a:ext cx="1672167" cy="5122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400">
                <a:solidFill>
                  <a:schemeClr val="lt1"/>
                </a:solidFill>
              </a:rPr>
              <a:t>SATURN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41" name="Google Shape;441;p46"/>
          <p:cNvSpPr/>
          <p:nvPr/>
        </p:nvSpPr>
        <p:spPr>
          <a:xfrm rot="5400000">
            <a:off x="3911289" y="1475647"/>
            <a:ext cx="2099200" cy="2744767"/>
          </a:xfrm>
          <a:prstGeom prst="flowChartOffpageConnector">
            <a:avLst/>
          </a:prstGeom>
          <a:solidFill>
            <a:srgbClr val="DB54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DB5431"/>
              </a:solidFill>
            </a:endParaRPr>
          </a:p>
        </p:txBody>
      </p:sp>
      <p:sp>
        <p:nvSpPr>
          <p:cNvPr id="17" name="Google Shape;150;p28">
            <a:extLst>
              <a:ext uri="{FF2B5EF4-FFF2-40B4-BE49-F238E27FC236}">
                <a16:creationId xmlns:a16="http://schemas.microsoft.com/office/drawing/2014/main" id="{50731FB7-42F9-41AE-8E00-15C2468BC342}"/>
              </a:ext>
            </a:extLst>
          </p:cNvPr>
          <p:cNvSpPr txBox="1">
            <a:spLocks/>
          </p:cNvSpPr>
          <p:nvPr/>
        </p:nvSpPr>
        <p:spPr>
          <a:xfrm>
            <a:off x="394764" y="410193"/>
            <a:ext cx="8468627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24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>
              <a:buSzPts val="1100"/>
              <a:buFont typeface="Arial"/>
              <a:buNone/>
            </a:pPr>
            <a:endParaRPr lang="fr-FR" sz="3200">
              <a:solidFill>
                <a:srgbClr val="434343"/>
              </a:solidFill>
              <a:latin typeface="Montserrat ExtraBold" panose="00000900000000000000" pitchFamily="50" charset="0"/>
            </a:endParaRPr>
          </a:p>
          <a:p>
            <a:r>
              <a:rPr lang="fr-FR" sz="3200">
                <a:solidFill>
                  <a:srgbClr val="434343"/>
                </a:solidFill>
                <a:latin typeface="Montserrat ExtraBold" panose="00000900000000000000" pitchFamily="50" charset="0"/>
              </a:rPr>
              <a:t>NOS MODES </a:t>
            </a:r>
            <a:r>
              <a:rPr lang="fr-FR" sz="3200">
                <a:solidFill>
                  <a:srgbClr val="DB5431"/>
                </a:solidFill>
                <a:latin typeface="Montserrat ExtraBold" panose="00000900000000000000" pitchFamily="50" charset="0"/>
              </a:rPr>
              <a:t>D’INTERVENTIONS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FBBF548-780B-4F6E-ADC7-0DCF36836AD5}"/>
              </a:ext>
            </a:extLst>
          </p:cNvPr>
          <p:cNvSpPr txBox="1"/>
          <p:nvPr/>
        </p:nvSpPr>
        <p:spPr>
          <a:xfrm>
            <a:off x="1477531" y="2432531"/>
            <a:ext cx="1960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fr-FR" sz="2400" b="1">
                <a:latin typeface="Montserrat" panose="00000500000000000000" pitchFamily="50" charset="0"/>
              </a:rPr>
              <a:t>Assistance</a:t>
            </a:r>
            <a:br>
              <a:rPr lang="fr-FR" sz="2400" b="1">
                <a:latin typeface="Montserrat" panose="00000500000000000000" pitchFamily="50" charset="0"/>
              </a:rPr>
            </a:br>
            <a:r>
              <a:rPr lang="fr-FR" sz="2400" b="1">
                <a:latin typeface="Montserrat" panose="00000500000000000000" pitchFamily="50" charset="0"/>
              </a:rPr>
              <a:t>technique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ED1CAAB-31E8-47B0-83E4-0B09306D86D1}"/>
              </a:ext>
            </a:extLst>
          </p:cNvPr>
          <p:cNvSpPr txBox="1"/>
          <p:nvPr/>
        </p:nvSpPr>
        <p:spPr>
          <a:xfrm>
            <a:off x="3900025" y="2518410"/>
            <a:ext cx="25160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br>
              <a:rPr lang="fr-FR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  <a:t>•  Engagement de   </a:t>
            </a:r>
            <a:b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</a:br>
            <a: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  <a:t>    moyens et facturation </a:t>
            </a:r>
            <a:b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</a:br>
            <a: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  <a:t>    au temps passé.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92DFC71-1FA4-44F0-9A09-7F02D6CEEE9C}"/>
              </a:ext>
            </a:extLst>
          </p:cNvPr>
          <p:cNvSpPr txBox="1"/>
          <p:nvPr/>
        </p:nvSpPr>
        <p:spPr>
          <a:xfrm>
            <a:off x="3902998" y="2195125"/>
            <a:ext cx="243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  <a:t>•  Intervention en   </a:t>
            </a:r>
            <a:b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</a:br>
            <a: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  <a:t>    clientèle ;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BA1316F-C499-4635-A14B-2CA28DF95C40}"/>
              </a:ext>
            </a:extLst>
          </p:cNvPr>
          <p:cNvSpPr txBox="1"/>
          <p:nvPr/>
        </p:nvSpPr>
        <p:spPr>
          <a:xfrm>
            <a:off x="8918140" y="2432531"/>
            <a:ext cx="2437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fr-FR" sz="2400" b="1">
                <a:solidFill>
                  <a:srgbClr val="434343"/>
                </a:solidFill>
                <a:latin typeface="Montserrat" panose="00000500000000000000" pitchFamily="50" charset="0"/>
              </a:rPr>
              <a:t>Centre de </a:t>
            </a:r>
            <a:br>
              <a:rPr lang="fr-FR" sz="2400" b="1">
                <a:solidFill>
                  <a:srgbClr val="434343"/>
                </a:solidFill>
                <a:latin typeface="Montserrat" panose="00000500000000000000" pitchFamily="50" charset="0"/>
              </a:rPr>
            </a:br>
            <a:r>
              <a:rPr lang="fr-FR" sz="2400" b="1">
                <a:solidFill>
                  <a:srgbClr val="434343"/>
                </a:solidFill>
                <a:latin typeface="Montserrat" panose="00000500000000000000" pitchFamily="50" charset="0"/>
              </a:rPr>
              <a:t>services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AF04B96-9728-457C-ACBE-019CF564DB3F}"/>
              </a:ext>
            </a:extLst>
          </p:cNvPr>
          <p:cNvSpPr txBox="1"/>
          <p:nvPr/>
        </p:nvSpPr>
        <p:spPr>
          <a:xfrm>
            <a:off x="6416108" y="2195126"/>
            <a:ext cx="2993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>
                <a:solidFill>
                  <a:schemeClr val="accent6"/>
                </a:solidFill>
                <a:latin typeface="Century Gothic" panose="020B0502020202020204" pitchFamily="34" charset="0"/>
              </a:rPr>
              <a:t>•  Globalisation de </a:t>
            </a:r>
            <a:br>
              <a:rPr lang="fr-FR" sz="140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r>
              <a:rPr lang="fr-FR" sz="1400">
                <a:solidFill>
                  <a:schemeClr val="accent6"/>
                </a:solidFill>
                <a:latin typeface="Century Gothic" panose="020B0502020202020204" pitchFamily="34" charset="0"/>
              </a:rPr>
              <a:t>     l’activité dans nos murs ;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D43FCBB-F78C-4A9B-8320-2943E1AA4F63}"/>
              </a:ext>
            </a:extLst>
          </p:cNvPr>
          <p:cNvSpPr txBox="1"/>
          <p:nvPr/>
        </p:nvSpPr>
        <p:spPr>
          <a:xfrm>
            <a:off x="6425941" y="2719627"/>
            <a:ext cx="27968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>
                <a:solidFill>
                  <a:schemeClr val="accent6"/>
                </a:solidFill>
                <a:latin typeface="Century Gothic" panose="020B0502020202020204" pitchFamily="34" charset="0"/>
              </a:rPr>
              <a:t>•  Décomposition des </a:t>
            </a:r>
          </a:p>
          <a:p>
            <a:r>
              <a:rPr lang="fr-FR" sz="1400">
                <a:solidFill>
                  <a:schemeClr val="accent6"/>
                </a:solidFill>
                <a:latin typeface="Century Gothic" panose="020B0502020202020204" pitchFamily="34" charset="0"/>
              </a:rPr>
              <a:t>    activités en unités  </a:t>
            </a:r>
            <a:br>
              <a:rPr lang="fr-FR" sz="140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r>
              <a:rPr lang="fr-FR" sz="1400">
                <a:solidFill>
                  <a:schemeClr val="accent6"/>
                </a:solidFill>
                <a:latin typeface="Century Gothic" panose="020B0502020202020204" pitchFamily="34" charset="0"/>
              </a:rPr>
              <a:t>    d’œuvre.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2A3F756-D444-4015-B78C-0F1926F0864A}"/>
              </a:ext>
            </a:extLst>
          </p:cNvPr>
          <p:cNvSpPr txBox="1"/>
          <p:nvPr/>
        </p:nvSpPr>
        <p:spPr>
          <a:xfrm>
            <a:off x="1238847" y="4695882"/>
            <a:ext cx="2437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fr-FR" sz="2400" b="1">
                <a:solidFill>
                  <a:srgbClr val="434343"/>
                </a:solidFill>
                <a:latin typeface="Montserrat" panose="00000500000000000000" pitchFamily="50" charset="0"/>
              </a:rPr>
              <a:t>Expertise ponctuelle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E501266-7BFD-4596-B465-048C32A9D2E5}"/>
              </a:ext>
            </a:extLst>
          </p:cNvPr>
          <p:cNvSpPr txBox="1"/>
          <p:nvPr/>
        </p:nvSpPr>
        <p:spPr>
          <a:xfrm>
            <a:off x="3960970" y="4178633"/>
            <a:ext cx="26779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br>
              <a:rPr lang="fr-FR" sz="140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r>
              <a:rPr lang="fr-FR" sz="1400">
                <a:solidFill>
                  <a:schemeClr val="accent6"/>
                </a:solidFill>
                <a:latin typeface="Century Gothic" panose="020B0502020202020204" pitchFamily="34" charset="0"/>
              </a:rPr>
              <a:t>•  Intervention ponctuelle </a:t>
            </a:r>
            <a:br>
              <a:rPr lang="fr-FR" sz="140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r>
              <a:rPr lang="fr-FR" sz="1400">
                <a:solidFill>
                  <a:schemeClr val="accent6"/>
                </a:solidFill>
                <a:latin typeface="Century Gothic" panose="020B0502020202020204" pitchFamily="34" charset="0"/>
              </a:rPr>
              <a:t>    de nos experts ;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4199E31-0D59-4AAF-B78D-79ACF8747DDF}"/>
              </a:ext>
            </a:extLst>
          </p:cNvPr>
          <p:cNvSpPr txBox="1"/>
          <p:nvPr/>
        </p:nvSpPr>
        <p:spPr>
          <a:xfrm>
            <a:off x="3939676" y="4778474"/>
            <a:ext cx="26779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br>
              <a:rPr lang="fr-FR" sz="140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r>
              <a:rPr lang="fr-FR" sz="1400">
                <a:solidFill>
                  <a:schemeClr val="accent6"/>
                </a:solidFill>
                <a:latin typeface="Century Gothic" panose="020B0502020202020204" pitchFamily="34" charset="0"/>
              </a:rPr>
              <a:t>•  </a:t>
            </a:r>
            <a:r>
              <a:rPr lang="fr-FR" sz="1400" spc="-27">
                <a:solidFill>
                  <a:schemeClr val="accent6"/>
                </a:solidFill>
                <a:latin typeface="Century Gothic" panose="020B0502020202020204" pitchFamily="34" charset="0"/>
              </a:rPr>
              <a:t>Rédaction de notes </a:t>
            </a:r>
            <a:br>
              <a:rPr lang="fr-FR" sz="1400" spc="-27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r>
              <a:rPr lang="fr-FR" sz="1400" spc="-27">
                <a:solidFill>
                  <a:schemeClr val="accent6"/>
                </a:solidFill>
                <a:latin typeface="Century Gothic" panose="020B0502020202020204" pitchFamily="34" charset="0"/>
              </a:rPr>
              <a:t>    d’expertise et animation </a:t>
            </a:r>
            <a:br>
              <a:rPr lang="fr-FR" sz="140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r>
              <a:rPr lang="fr-FR" sz="1400">
                <a:solidFill>
                  <a:schemeClr val="accent6"/>
                </a:solidFill>
                <a:latin typeface="Century Gothic" panose="020B0502020202020204" pitchFamily="34" charset="0"/>
              </a:rPr>
              <a:t>    d’ateliers.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CDA80A1-9850-40E3-878D-A8BC60544A64}"/>
              </a:ext>
            </a:extLst>
          </p:cNvPr>
          <p:cNvSpPr txBox="1"/>
          <p:nvPr/>
        </p:nvSpPr>
        <p:spPr>
          <a:xfrm>
            <a:off x="8918140" y="4811718"/>
            <a:ext cx="243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fr-FR" sz="2400" b="1">
                <a:solidFill>
                  <a:srgbClr val="434343"/>
                </a:solidFill>
                <a:latin typeface="Montserrat" panose="00000500000000000000" pitchFamily="50" charset="0"/>
              </a:rPr>
              <a:t>Forfait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30F0EB4-41A8-4BAC-B77B-630C70E489FE}"/>
              </a:ext>
            </a:extLst>
          </p:cNvPr>
          <p:cNvSpPr txBox="1"/>
          <p:nvPr/>
        </p:nvSpPr>
        <p:spPr>
          <a:xfrm>
            <a:off x="6402297" y="4187550"/>
            <a:ext cx="28204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  <a:t>•  Réalisation de projets </a:t>
            </a:r>
            <a:b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</a:br>
            <a: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  <a:t>    « clés en main », définis </a:t>
            </a:r>
            <a:b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</a:br>
            <a: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  <a:t>    </a:t>
            </a:r>
            <a:r>
              <a:rPr lang="fr-FR" sz="1400" kern="800" spc="-53">
                <a:solidFill>
                  <a:srgbClr val="FCF3ED"/>
                </a:solidFill>
                <a:latin typeface="Century Gothic" panose="020B0502020202020204" pitchFamily="34" charset="0"/>
              </a:rPr>
              <a:t>par un cahier des charges ;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9829D31-7F28-422F-9FFD-401CAE1A74B3}"/>
              </a:ext>
            </a:extLst>
          </p:cNvPr>
          <p:cNvSpPr txBox="1"/>
          <p:nvPr/>
        </p:nvSpPr>
        <p:spPr>
          <a:xfrm>
            <a:off x="6402297" y="4904051"/>
            <a:ext cx="29640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  <a:t>•  Mise en place d’une</a:t>
            </a:r>
          </a:p>
          <a:p>
            <a:pPr algn="l" fontAlgn="base"/>
            <a: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  <a:t>    équipe pluridisciplinair</a:t>
            </a:r>
            <a:r>
              <a:rPr lang="fr-FR" sz="1400" spc="-27">
                <a:solidFill>
                  <a:srgbClr val="FCF3ED"/>
                </a:solidFill>
                <a:latin typeface="Century Gothic" panose="020B0502020202020204" pitchFamily="34" charset="0"/>
              </a:rPr>
              <a:t>e ;</a:t>
            </a:r>
          </a:p>
          <a:p>
            <a:pPr algn="l" fontAlgn="base"/>
            <a:endParaRPr lang="fr-FR" sz="1400">
              <a:solidFill>
                <a:srgbClr val="FCF3ED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BFB9396-3511-4096-B0CD-7EA2CBF18D77}"/>
              </a:ext>
            </a:extLst>
          </p:cNvPr>
          <p:cNvSpPr txBox="1"/>
          <p:nvPr/>
        </p:nvSpPr>
        <p:spPr>
          <a:xfrm>
            <a:off x="6412416" y="5403491"/>
            <a:ext cx="29640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  <a:t>•  Prix fixe global et </a:t>
            </a:r>
            <a:b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</a:br>
            <a:r>
              <a:rPr lang="fr-FR" sz="1400">
                <a:solidFill>
                  <a:srgbClr val="FCF3ED"/>
                </a:solidFill>
                <a:latin typeface="Century Gothic" panose="020B0502020202020204" pitchFamily="34" charset="0"/>
              </a:rPr>
              <a:t>    forfaitaire.</a:t>
            </a:r>
          </a:p>
          <a:p>
            <a:pPr algn="l" fontAlgn="base"/>
            <a:endParaRPr lang="fr-FR" sz="1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1BE0D3D-26CB-46A1-A29B-0F65906A8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DAEC2B-89D1-467B-9D96-4F68447F957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ED8765B1-06CD-92E7-5C2F-77BE3848837C}"/>
              </a:ext>
            </a:extLst>
          </p:cNvPr>
          <p:cNvSpPr/>
          <p:nvPr/>
        </p:nvSpPr>
        <p:spPr>
          <a:xfrm>
            <a:off x="514351" y="1090414"/>
            <a:ext cx="2515568" cy="321441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73362E2-22E7-77AF-2B89-BB3C5709A54F}"/>
              </a:ext>
            </a:extLst>
          </p:cNvPr>
          <p:cNvSpPr txBox="1"/>
          <p:nvPr/>
        </p:nvSpPr>
        <p:spPr>
          <a:xfrm>
            <a:off x="541041" y="1097730"/>
            <a:ext cx="2488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Century Gothic" panose="020B0502020202020204" pitchFamily="34" charset="0"/>
              </a:rPr>
              <a:t>4 niveaux d’engagement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C8F87C61-BCC0-FB69-4D96-5B1DFB020FBF}"/>
              </a:ext>
            </a:extLst>
          </p:cNvPr>
          <p:cNvSpPr/>
          <p:nvPr/>
        </p:nvSpPr>
        <p:spPr>
          <a:xfrm>
            <a:off x="504059" y="2138401"/>
            <a:ext cx="11254554" cy="4162388"/>
          </a:xfrm>
          <a:prstGeom prst="rect">
            <a:avLst/>
          </a:prstGeom>
          <a:solidFill>
            <a:srgbClr val="FC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Google Shape;150;p28">
            <a:extLst>
              <a:ext uri="{FF2B5EF4-FFF2-40B4-BE49-F238E27FC236}">
                <a16:creationId xmlns:a16="http://schemas.microsoft.com/office/drawing/2014/main" id="{8EF83858-4030-4003-81DC-0014AFEC0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764" y="363540"/>
            <a:ext cx="9539811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>
              <a:latin typeface="Montserrat ExtraBold" panose="00000900000000000000" pitchFamily="50" charset="0"/>
            </a:endParaRPr>
          </a:p>
          <a:p>
            <a:pPr>
              <a:spcBef>
                <a:spcPts val="0"/>
              </a:spcBef>
            </a:pPr>
            <a:r>
              <a:rPr lang="fr-FR">
                <a:solidFill>
                  <a:schemeClr val="tx1"/>
                </a:solidFill>
                <a:latin typeface="Montserrat ExtraBold" panose="00000900000000000000" pitchFamily="50" charset="0"/>
              </a:rPr>
              <a:t>R</a:t>
            </a:r>
            <a:r>
              <a:rPr lang="es">
                <a:solidFill>
                  <a:schemeClr val="tx1"/>
                </a:solidFill>
                <a:latin typeface="Montserrat ExtraBold" panose="00000900000000000000" pitchFamily="50" charset="0"/>
              </a:rPr>
              <a:t>épartition </a:t>
            </a:r>
            <a:r>
              <a:rPr lang="es">
                <a:solidFill>
                  <a:srgbClr val="DB5431"/>
                </a:solidFill>
                <a:latin typeface="Montserrat ExtraBold" panose="00000900000000000000" pitchFamily="50" charset="0"/>
              </a:rPr>
              <a:t>de nos activités</a:t>
            </a:r>
            <a:endParaRPr>
              <a:solidFill>
                <a:srgbClr val="DB543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792B923-E99D-4E3A-A5EC-5AEF0E8821E2}"/>
              </a:ext>
            </a:extLst>
          </p:cNvPr>
          <p:cNvSpPr/>
          <p:nvPr/>
        </p:nvSpPr>
        <p:spPr>
          <a:xfrm>
            <a:off x="514351" y="1095115"/>
            <a:ext cx="1552574" cy="321441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D1F511-130E-46EA-82DF-36D72FDD7A7B}"/>
              </a:ext>
            </a:extLst>
          </p:cNvPr>
          <p:cNvSpPr txBox="1"/>
          <p:nvPr/>
        </p:nvSpPr>
        <p:spPr>
          <a:xfrm>
            <a:off x="574907" y="1097082"/>
            <a:ext cx="2428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Century Gothic" panose="020B0502020202020204" pitchFamily="34" charset="0"/>
              </a:rPr>
              <a:t>Synthèse 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B214CD-2818-426C-B6C8-C4245626A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DAEC2B-89D1-467B-9D96-4F68447F9573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AD6B28F-B523-50A7-1E4C-AB2BBE29A723}"/>
              </a:ext>
            </a:extLst>
          </p:cNvPr>
          <p:cNvGrpSpPr/>
          <p:nvPr/>
        </p:nvGrpSpPr>
        <p:grpSpPr>
          <a:xfrm>
            <a:off x="3135268" y="4331465"/>
            <a:ext cx="4313137" cy="2330415"/>
            <a:chOff x="6876884" y="2557710"/>
            <a:chExt cx="4313137" cy="2330415"/>
          </a:xfrm>
        </p:grpSpPr>
        <p:graphicFrame>
          <p:nvGraphicFramePr>
            <p:cNvPr id="138" name="Graphique 137">
              <a:extLst>
                <a:ext uri="{FF2B5EF4-FFF2-40B4-BE49-F238E27FC236}">
                  <a16:creationId xmlns:a16="http://schemas.microsoft.com/office/drawing/2014/main" id="{107FF506-74F5-469D-8B3C-47C0EAB2E473}"/>
                </a:ext>
              </a:extLst>
            </p:cNvPr>
            <p:cNvGraphicFramePr/>
            <p:nvPr/>
          </p:nvGraphicFramePr>
          <p:xfrm>
            <a:off x="7996987" y="3045737"/>
            <a:ext cx="2400645" cy="1842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239A6C76-0CF1-48F8-B6F8-ECB2A0C444C2}"/>
                </a:ext>
              </a:extLst>
            </p:cNvPr>
            <p:cNvSpPr txBox="1"/>
            <p:nvPr/>
          </p:nvSpPr>
          <p:spPr>
            <a:xfrm>
              <a:off x="7140985" y="3274880"/>
              <a:ext cx="1211323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400" b="1">
                  <a:solidFill>
                    <a:srgbClr val="D16138"/>
                  </a:solidFill>
                  <a:latin typeface="Montserrat ExtraBold" panose="00000900000000000000" pitchFamily="50" charset="0"/>
                </a:rPr>
                <a:t>80 %</a:t>
              </a:r>
            </a:p>
          </p:txBody>
        </p: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606389C1-ADD6-43E2-A573-4539107525A9}"/>
                </a:ext>
              </a:extLst>
            </p:cNvPr>
            <p:cNvSpPr txBox="1"/>
            <p:nvPr/>
          </p:nvSpPr>
          <p:spPr>
            <a:xfrm>
              <a:off x="6876884" y="3594921"/>
              <a:ext cx="14546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>
                  <a:latin typeface="Century Gothic" panose="020B0502020202020204" pitchFamily="34" charset="0"/>
                </a:rPr>
                <a:t>en assistance technique</a:t>
              </a:r>
            </a:p>
          </p:txBody>
        </p: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1FE7B09C-DFBD-4DF0-9227-8A5AA6B7099A}"/>
                </a:ext>
              </a:extLst>
            </p:cNvPr>
            <p:cNvSpPr txBox="1"/>
            <p:nvPr/>
          </p:nvSpPr>
          <p:spPr>
            <a:xfrm>
              <a:off x="9712263" y="3263167"/>
              <a:ext cx="1211323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400" b="1">
                  <a:solidFill>
                    <a:srgbClr val="D16138"/>
                  </a:solidFill>
                  <a:latin typeface="Montserrat ExtraBold" panose="00000900000000000000" pitchFamily="50" charset="0"/>
                </a:rPr>
                <a:t>20 %</a:t>
              </a: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9189F2AD-B45A-4807-9E99-6C52616D0C06}"/>
                </a:ext>
              </a:extLst>
            </p:cNvPr>
            <p:cNvSpPr txBox="1"/>
            <p:nvPr/>
          </p:nvSpPr>
          <p:spPr>
            <a:xfrm>
              <a:off x="9978698" y="3597554"/>
              <a:ext cx="12113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>
                  <a:latin typeface="Century Gothic" panose="020B0502020202020204" pitchFamily="34" charset="0"/>
                </a:rPr>
                <a:t>au forfait</a:t>
              </a:r>
              <a:endParaRPr lang="fr-FR" sz="1400">
                <a:latin typeface="Century Gothic" panose="020B0502020202020204" pitchFamily="34" charset="0"/>
              </a:endParaRPr>
            </a:p>
          </p:txBody>
        </p:sp>
        <p:sp>
          <p:nvSpPr>
            <p:cNvPr id="146" name="Titre 2">
              <a:extLst>
                <a:ext uri="{FF2B5EF4-FFF2-40B4-BE49-F238E27FC236}">
                  <a16:creationId xmlns:a16="http://schemas.microsoft.com/office/drawing/2014/main" id="{EEFFE35F-2BED-4D14-AF19-DB226417B6FC}"/>
                </a:ext>
              </a:extLst>
            </p:cNvPr>
            <p:cNvSpPr txBox="1">
              <a:spLocks/>
            </p:cNvSpPr>
            <p:nvPr/>
          </p:nvSpPr>
          <p:spPr>
            <a:xfrm>
              <a:off x="7718659" y="2557710"/>
              <a:ext cx="1068859" cy="5273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vvic"/>
                <a:buNone/>
                <a:defRPr sz="24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ivvic"/>
                <a:buNone/>
                <a:defRPr sz="30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ivvic"/>
                <a:buNone/>
                <a:defRPr sz="30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ivvic"/>
                <a:buNone/>
                <a:defRPr sz="30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ivvic"/>
                <a:buNone/>
                <a:defRPr sz="30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ivvic"/>
                <a:buNone/>
                <a:defRPr sz="30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ivvic"/>
                <a:buNone/>
                <a:defRPr sz="30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ivvic"/>
                <a:buNone/>
                <a:defRPr sz="30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ivvic"/>
                <a:buNone/>
                <a:defRPr sz="30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9pPr>
            </a:lstStyle>
            <a:p>
              <a:r>
                <a:rPr lang="fr-FR" sz="1800">
                  <a:solidFill>
                    <a:schemeClr val="tx1"/>
                  </a:solidFill>
                  <a:latin typeface="+mj-lt"/>
                </a:rPr>
                <a:t>Dont :</a:t>
              </a:r>
            </a:p>
          </p:txBody>
        </p:sp>
        <p:grpSp>
          <p:nvGrpSpPr>
            <p:cNvPr id="185" name="Google Shape;3851;p60">
              <a:extLst>
                <a:ext uri="{FF2B5EF4-FFF2-40B4-BE49-F238E27FC236}">
                  <a16:creationId xmlns:a16="http://schemas.microsoft.com/office/drawing/2014/main" id="{77D5E0E4-CE6A-4987-A4CF-1E7C197B6C2D}"/>
                </a:ext>
              </a:extLst>
            </p:cNvPr>
            <p:cNvGrpSpPr/>
            <p:nvPr/>
          </p:nvGrpSpPr>
          <p:grpSpPr>
            <a:xfrm flipH="1">
              <a:off x="7191003" y="2682879"/>
              <a:ext cx="507191" cy="484157"/>
              <a:chOff x="4126815" y="2760704"/>
              <a:chExt cx="380393" cy="363118"/>
            </a:xfrm>
            <a:solidFill>
              <a:srgbClr val="DB5431"/>
            </a:solidFill>
          </p:grpSpPr>
          <p:sp>
            <p:nvSpPr>
              <p:cNvPr id="186" name="Google Shape;3852;p60">
                <a:extLst>
                  <a:ext uri="{FF2B5EF4-FFF2-40B4-BE49-F238E27FC236}">
                    <a16:creationId xmlns:a16="http://schemas.microsoft.com/office/drawing/2014/main" id="{34888261-C670-4921-A828-C7132907933F}"/>
                  </a:ext>
                </a:extLst>
              </p:cNvPr>
              <p:cNvSpPr/>
              <p:nvPr/>
            </p:nvSpPr>
            <p:spPr>
              <a:xfrm>
                <a:off x="4219825" y="2822435"/>
                <a:ext cx="103267" cy="29056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915" extrusionOk="0">
                    <a:moveTo>
                      <a:pt x="1620" y="0"/>
                    </a:moveTo>
                    <a:cubicBezTo>
                      <a:pt x="1025" y="0"/>
                      <a:pt x="477" y="215"/>
                      <a:pt x="60" y="631"/>
                    </a:cubicBezTo>
                    <a:cubicBezTo>
                      <a:pt x="1" y="691"/>
                      <a:pt x="1" y="810"/>
                      <a:pt x="60" y="869"/>
                    </a:cubicBezTo>
                    <a:cubicBezTo>
                      <a:pt x="90" y="899"/>
                      <a:pt x="132" y="914"/>
                      <a:pt x="175" y="914"/>
                    </a:cubicBezTo>
                    <a:cubicBezTo>
                      <a:pt x="218" y="914"/>
                      <a:pt x="263" y="899"/>
                      <a:pt x="298" y="869"/>
                    </a:cubicBezTo>
                    <a:cubicBezTo>
                      <a:pt x="656" y="512"/>
                      <a:pt x="1120" y="322"/>
                      <a:pt x="1620" y="322"/>
                    </a:cubicBezTo>
                    <a:cubicBezTo>
                      <a:pt x="2132" y="322"/>
                      <a:pt x="2596" y="512"/>
                      <a:pt x="2953" y="869"/>
                    </a:cubicBezTo>
                    <a:cubicBezTo>
                      <a:pt x="2983" y="899"/>
                      <a:pt x="3028" y="914"/>
                      <a:pt x="3073" y="914"/>
                    </a:cubicBezTo>
                    <a:cubicBezTo>
                      <a:pt x="3117" y="914"/>
                      <a:pt x="3162" y="899"/>
                      <a:pt x="3192" y="869"/>
                    </a:cubicBezTo>
                    <a:cubicBezTo>
                      <a:pt x="3251" y="810"/>
                      <a:pt x="3251" y="691"/>
                      <a:pt x="3192" y="631"/>
                    </a:cubicBezTo>
                    <a:cubicBezTo>
                      <a:pt x="2775" y="215"/>
                      <a:pt x="2215" y="0"/>
                      <a:pt x="16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" name="Google Shape;3853;p60">
                <a:extLst>
                  <a:ext uri="{FF2B5EF4-FFF2-40B4-BE49-F238E27FC236}">
                    <a16:creationId xmlns:a16="http://schemas.microsoft.com/office/drawing/2014/main" id="{9B80A189-C196-4532-AE38-806225707288}"/>
                  </a:ext>
                </a:extLst>
              </p:cNvPr>
              <p:cNvSpPr/>
              <p:nvPr/>
            </p:nvSpPr>
            <p:spPr>
              <a:xfrm>
                <a:off x="4126815" y="2760704"/>
                <a:ext cx="380393" cy="363118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1435" extrusionOk="0">
                    <a:moveTo>
                      <a:pt x="7621" y="6921"/>
                    </a:moveTo>
                    <a:lnTo>
                      <a:pt x="8061" y="7373"/>
                    </a:lnTo>
                    <a:lnTo>
                      <a:pt x="7787" y="7659"/>
                    </a:lnTo>
                    <a:lnTo>
                      <a:pt x="7335" y="7207"/>
                    </a:lnTo>
                    <a:cubicBezTo>
                      <a:pt x="7442" y="7123"/>
                      <a:pt x="7526" y="7016"/>
                      <a:pt x="7621" y="6921"/>
                    </a:cubicBezTo>
                    <a:close/>
                    <a:moveTo>
                      <a:pt x="4552" y="328"/>
                    </a:moveTo>
                    <a:cubicBezTo>
                      <a:pt x="5525" y="328"/>
                      <a:pt x="6496" y="700"/>
                      <a:pt x="7228" y="1444"/>
                    </a:cubicBezTo>
                    <a:cubicBezTo>
                      <a:pt x="8645" y="2861"/>
                      <a:pt x="8704" y="5076"/>
                      <a:pt x="7466" y="6564"/>
                    </a:cubicBezTo>
                    <a:cubicBezTo>
                      <a:pt x="7311" y="6766"/>
                      <a:pt x="7156" y="6909"/>
                      <a:pt x="6978" y="7064"/>
                    </a:cubicBezTo>
                    <a:cubicBezTo>
                      <a:pt x="6279" y="7651"/>
                      <a:pt x="5417" y="7944"/>
                      <a:pt x="4554" y="7944"/>
                    </a:cubicBezTo>
                    <a:cubicBezTo>
                      <a:pt x="3579" y="7944"/>
                      <a:pt x="2603" y="7571"/>
                      <a:pt x="1858" y="6826"/>
                    </a:cubicBezTo>
                    <a:cubicBezTo>
                      <a:pt x="370" y="5338"/>
                      <a:pt x="370" y="2921"/>
                      <a:pt x="1858" y="1444"/>
                    </a:cubicBezTo>
                    <a:cubicBezTo>
                      <a:pt x="2602" y="700"/>
                      <a:pt x="3579" y="328"/>
                      <a:pt x="4552" y="328"/>
                    </a:cubicBezTo>
                    <a:close/>
                    <a:moveTo>
                      <a:pt x="8518" y="7440"/>
                    </a:moveTo>
                    <a:cubicBezTo>
                      <a:pt x="8550" y="7440"/>
                      <a:pt x="8580" y="7453"/>
                      <a:pt x="8597" y="7481"/>
                    </a:cubicBezTo>
                    <a:lnTo>
                      <a:pt x="9061" y="7897"/>
                    </a:lnTo>
                    <a:lnTo>
                      <a:pt x="8276" y="8683"/>
                    </a:lnTo>
                    <a:lnTo>
                      <a:pt x="7883" y="8195"/>
                    </a:lnTo>
                    <a:cubicBezTo>
                      <a:pt x="7847" y="8135"/>
                      <a:pt x="7847" y="8052"/>
                      <a:pt x="7883" y="8016"/>
                    </a:cubicBezTo>
                    <a:lnTo>
                      <a:pt x="8418" y="7481"/>
                    </a:lnTo>
                    <a:cubicBezTo>
                      <a:pt x="8444" y="7456"/>
                      <a:pt x="8482" y="7440"/>
                      <a:pt x="8518" y="7440"/>
                    </a:cubicBezTo>
                    <a:close/>
                    <a:moveTo>
                      <a:pt x="9335" y="8100"/>
                    </a:moveTo>
                    <a:lnTo>
                      <a:pt x="11252" y="9779"/>
                    </a:lnTo>
                    <a:cubicBezTo>
                      <a:pt x="11574" y="10064"/>
                      <a:pt x="11597" y="10576"/>
                      <a:pt x="11276" y="10886"/>
                    </a:cubicBezTo>
                    <a:cubicBezTo>
                      <a:pt x="11128" y="11033"/>
                      <a:pt x="10940" y="11105"/>
                      <a:pt x="10752" y="11105"/>
                    </a:cubicBezTo>
                    <a:cubicBezTo>
                      <a:pt x="10544" y="11105"/>
                      <a:pt x="10336" y="11018"/>
                      <a:pt x="10181" y="10850"/>
                    </a:cubicBezTo>
                    <a:lnTo>
                      <a:pt x="8514" y="8921"/>
                    </a:lnTo>
                    <a:lnTo>
                      <a:pt x="9335" y="8100"/>
                    </a:lnTo>
                    <a:close/>
                    <a:moveTo>
                      <a:pt x="4543" y="1"/>
                    </a:moveTo>
                    <a:cubicBezTo>
                      <a:pt x="3483" y="1"/>
                      <a:pt x="2424" y="402"/>
                      <a:pt x="1620" y="1206"/>
                    </a:cubicBezTo>
                    <a:cubicBezTo>
                      <a:pt x="1" y="2837"/>
                      <a:pt x="1" y="5457"/>
                      <a:pt x="1620" y="7064"/>
                    </a:cubicBezTo>
                    <a:cubicBezTo>
                      <a:pt x="2431" y="7875"/>
                      <a:pt x="3489" y="8272"/>
                      <a:pt x="4543" y="8272"/>
                    </a:cubicBezTo>
                    <a:cubicBezTo>
                      <a:pt x="5440" y="8272"/>
                      <a:pt x="6334" y="7985"/>
                      <a:pt x="7073" y="7421"/>
                    </a:cubicBezTo>
                    <a:lnTo>
                      <a:pt x="7561" y="7909"/>
                    </a:lnTo>
                    <a:cubicBezTo>
                      <a:pt x="7490" y="8076"/>
                      <a:pt x="7502" y="8278"/>
                      <a:pt x="7633" y="8409"/>
                    </a:cubicBezTo>
                    <a:lnTo>
                      <a:pt x="9954" y="11064"/>
                    </a:lnTo>
                    <a:cubicBezTo>
                      <a:pt x="10171" y="11312"/>
                      <a:pt x="10471" y="11434"/>
                      <a:pt x="10771" y="11434"/>
                    </a:cubicBezTo>
                    <a:cubicBezTo>
                      <a:pt x="11049" y="11434"/>
                      <a:pt x="11326" y="11330"/>
                      <a:pt x="11538" y="11124"/>
                    </a:cubicBezTo>
                    <a:cubicBezTo>
                      <a:pt x="11978" y="10671"/>
                      <a:pt x="11955" y="9945"/>
                      <a:pt x="11478" y="9540"/>
                    </a:cubicBezTo>
                    <a:lnTo>
                      <a:pt x="8823" y="7219"/>
                    </a:lnTo>
                    <a:cubicBezTo>
                      <a:pt x="8737" y="7139"/>
                      <a:pt x="8629" y="7104"/>
                      <a:pt x="8522" y="7104"/>
                    </a:cubicBezTo>
                    <a:cubicBezTo>
                      <a:pt x="8453" y="7104"/>
                      <a:pt x="8384" y="7119"/>
                      <a:pt x="8323" y="7147"/>
                    </a:cubicBezTo>
                    <a:lnTo>
                      <a:pt x="7823" y="6659"/>
                    </a:lnTo>
                    <a:cubicBezTo>
                      <a:pt x="9073" y="5052"/>
                      <a:pt x="8978" y="2694"/>
                      <a:pt x="7466" y="1206"/>
                    </a:cubicBezTo>
                    <a:cubicBezTo>
                      <a:pt x="6662" y="402"/>
                      <a:pt x="5603" y="1"/>
                      <a:pt x="45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" name="Google Shape;3854;p60">
                <a:extLst>
                  <a:ext uri="{FF2B5EF4-FFF2-40B4-BE49-F238E27FC236}">
                    <a16:creationId xmlns:a16="http://schemas.microsoft.com/office/drawing/2014/main" id="{6539BFF0-F04D-4B57-82F5-006FF690894B}"/>
                  </a:ext>
                </a:extLst>
              </p:cNvPr>
              <p:cNvSpPr/>
              <p:nvPr/>
            </p:nvSpPr>
            <p:spPr>
              <a:xfrm>
                <a:off x="4278826" y="2791379"/>
                <a:ext cx="103998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360" extrusionOk="0">
                    <a:moveTo>
                      <a:pt x="191" y="0"/>
                    </a:moveTo>
                    <a:cubicBezTo>
                      <a:pt x="106" y="0"/>
                      <a:pt x="35" y="59"/>
                      <a:pt x="24" y="157"/>
                    </a:cubicBezTo>
                    <a:cubicBezTo>
                      <a:pt x="0" y="264"/>
                      <a:pt x="60" y="335"/>
                      <a:pt x="167" y="347"/>
                    </a:cubicBezTo>
                    <a:cubicBezTo>
                      <a:pt x="798" y="442"/>
                      <a:pt x="1345" y="716"/>
                      <a:pt x="1786" y="1169"/>
                    </a:cubicBezTo>
                    <a:cubicBezTo>
                      <a:pt x="2905" y="2288"/>
                      <a:pt x="2905" y="4110"/>
                      <a:pt x="1786" y="5229"/>
                    </a:cubicBezTo>
                    <a:cubicBezTo>
                      <a:pt x="1345" y="5645"/>
                      <a:pt x="774" y="5931"/>
                      <a:pt x="167" y="6015"/>
                    </a:cubicBezTo>
                    <a:cubicBezTo>
                      <a:pt x="83" y="6038"/>
                      <a:pt x="24" y="6122"/>
                      <a:pt x="24" y="6217"/>
                    </a:cubicBezTo>
                    <a:cubicBezTo>
                      <a:pt x="36" y="6300"/>
                      <a:pt x="107" y="6360"/>
                      <a:pt x="179" y="6360"/>
                    </a:cubicBezTo>
                    <a:lnTo>
                      <a:pt x="214" y="6360"/>
                    </a:lnTo>
                    <a:cubicBezTo>
                      <a:pt x="917" y="6253"/>
                      <a:pt x="1536" y="5943"/>
                      <a:pt x="2024" y="5455"/>
                    </a:cubicBezTo>
                    <a:cubicBezTo>
                      <a:pt x="3274" y="4205"/>
                      <a:pt x="3274" y="2169"/>
                      <a:pt x="2024" y="919"/>
                    </a:cubicBezTo>
                    <a:cubicBezTo>
                      <a:pt x="1536" y="419"/>
                      <a:pt x="917" y="109"/>
                      <a:pt x="214" y="2"/>
                    </a:cubicBezTo>
                    <a:cubicBezTo>
                      <a:pt x="206" y="1"/>
                      <a:pt x="19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" name="Google Shape;3855;p60">
                <a:extLst>
                  <a:ext uri="{FF2B5EF4-FFF2-40B4-BE49-F238E27FC236}">
                    <a16:creationId xmlns:a16="http://schemas.microsoft.com/office/drawing/2014/main" id="{FAB58FD2-F399-44B6-A330-3C4E3236513F}"/>
                  </a:ext>
                </a:extLst>
              </p:cNvPr>
              <p:cNvSpPr/>
              <p:nvPr/>
            </p:nvSpPr>
            <p:spPr>
              <a:xfrm>
                <a:off x="4159332" y="2791379"/>
                <a:ext cx="105903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6360" extrusionOk="0">
                    <a:moveTo>
                      <a:pt x="3162" y="1"/>
                    </a:moveTo>
                    <a:cubicBezTo>
                      <a:pt x="3156" y="1"/>
                      <a:pt x="3150" y="1"/>
                      <a:pt x="3144" y="2"/>
                    </a:cubicBezTo>
                    <a:cubicBezTo>
                      <a:pt x="2430" y="61"/>
                      <a:pt x="1775" y="383"/>
                      <a:pt x="1251" y="895"/>
                    </a:cubicBezTo>
                    <a:cubicBezTo>
                      <a:pt x="1" y="2145"/>
                      <a:pt x="1" y="4193"/>
                      <a:pt x="1251" y="5443"/>
                    </a:cubicBezTo>
                    <a:cubicBezTo>
                      <a:pt x="1775" y="5955"/>
                      <a:pt x="2430" y="6277"/>
                      <a:pt x="3144" y="6360"/>
                    </a:cubicBezTo>
                    <a:lnTo>
                      <a:pt x="3156" y="6360"/>
                    </a:lnTo>
                    <a:cubicBezTo>
                      <a:pt x="3251" y="6360"/>
                      <a:pt x="3311" y="6300"/>
                      <a:pt x="3323" y="6217"/>
                    </a:cubicBezTo>
                    <a:cubicBezTo>
                      <a:pt x="3334" y="6122"/>
                      <a:pt x="3263" y="6038"/>
                      <a:pt x="3168" y="6038"/>
                    </a:cubicBezTo>
                    <a:cubicBezTo>
                      <a:pt x="2537" y="5955"/>
                      <a:pt x="1941" y="5681"/>
                      <a:pt x="1477" y="5217"/>
                    </a:cubicBezTo>
                    <a:cubicBezTo>
                      <a:pt x="358" y="4098"/>
                      <a:pt x="358" y="2264"/>
                      <a:pt x="1477" y="1157"/>
                    </a:cubicBezTo>
                    <a:cubicBezTo>
                      <a:pt x="1941" y="692"/>
                      <a:pt x="2513" y="407"/>
                      <a:pt x="3168" y="335"/>
                    </a:cubicBezTo>
                    <a:cubicBezTo>
                      <a:pt x="3263" y="311"/>
                      <a:pt x="3334" y="240"/>
                      <a:pt x="3323" y="157"/>
                    </a:cubicBezTo>
                    <a:cubicBezTo>
                      <a:pt x="3312" y="68"/>
                      <a:pt x="3239" y="1"/>
                      <a:pt x="31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947983B-B960-BEEE-E0C7-36ECF959F1BE}"/>
              </a:ext>
            </a:extLst>
          </p:cNvPr>
          <p:cNvGrpSpPr/>
          <p:nvPr/>
        </p:nvGrpSpPr>
        <p:grpSpPr>
          <a:xfrm>
            <a:off x="76032" y="1425393"/>
            <a:ext cx="6199554" cy="3334554"/>
            <a:chOff x="186744" y="1196654"/>
            <a:chExt cx="6199554" cy="3334554"/>
          </a:xfrm>
        </p:grpSpPr>
        <p:graphicFrame>
          <p:nvGraphicFramePr>
            <p:cNvPr id="11" name="Graphique 10">
              <a:extLst>
                <a:ext uri="{FF2B5EF4-FFF2-40B4-BE49-F238E27FC236}">
                  <a16:creationId xmlns:a16="http://schemas.microsoft.com/office/drawing/2014/main" id="{2DFFB9B9-FC10-4B0B-8E17-CECA2E8021A4}"/>
                </a:ext>
              </a:extLst>
            </p:cNvPr>
            <p:cNvGraphicFramePr/>
            <p:nvPr/>
          </p:nvGraphicFramePr>
          <p:xfrm>
            <a:off x="322891" y="1196654"/>
            <a:ext cx="4584929" cy="31013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ACE004D7-E9EC-49A0-8D78-DD05F19AC5A5}"/>
                </a:ext>
              </a:extLst>
            </p:cNvPr>
            <p:cNvSpPr txBox="1"/>
            <p:nvPr/>
          </p:nvSpPr>
          <p:spPr>
            <a:xfrm>
              <a:off x="811802" y="4007988"/>
              <a:ext cx="1280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>
                  <a:latin typeface="Century Gothic" panose="020B0502020202020204" pitchFamily="34" charset="0"/>
                </a:rPr>
                <a:t>Énergies </a:t>
              </a:r>
              <a:br>
                <a:rPr lang="fr-FR" sz="1400">
                  <a:latin typeface="Century Gothic" panose="020B0502020202020204" pitchFamily="34" charset="0"/>
                </a:rPr>
              </a:br>
              <a:r>
                <a:rPr lang="fr-FR" sz="1400">
                  <a:latin typeface="Century Gothic" panose="020B0502020202020204" pitchFamily="34" charset="0"/>
                </a:rPr>
                <a:t>&amp; Industries</a:t>
              </a:r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0E6CFD18-2382-4113-8BB1-047016084EE7}"/>
                </a:ext>
              </a:extLst>
            </p:cNvPr>
            <p:cNvSpPr txBox="1"/>
            <p:nvPr/>
          </p:nvSpPr>
          <p:spPr>
            <a:xfrm>
              <a:off x="816053" y="2078498"/>
              <a:ext cx="1025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>
                  <a:solidFill>
                    <a:srgbClr val="D16138"/>
                  </a:solidFill>
                  <a:latin typeface="Montserrat ExtraBold" panose="00000900000000000000" pitchFamily="50" charset="0"/>
                </a:rPr>
                <a:t>40%</a:t>
              </a:r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3BA7F99A-2F27-487F-B660-04300EAB311F}"/>
                </a:ext>
              </a:extLst>
            </p:cNvPr>
            <p:cNvSpPr txBox="1"/>
            <p:nvPr/>
          </p:nvSpPr>
          <p:spPr>
            <a:xfrm>
              <a:off x="728207" y="2403679"/>
              <a:ext cx="10259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>
                  <a:latin typeface="Century Gothic" panose="020B0502020202020204" pitchFamily="34" charset="0"/>
                </a:rPr>
                <a:t>Bâtiment</a:t>
              </a:r>
            </a:p>
          </p:txBody>
        </p:sp>
        <p:pic>
          <p:nvPicPr>
            <p:cNvPr id="167" name="Image 166">
              <a:extLst>
                <a:ext uri="{FF2B5EF4-FFF2-40B4-BE49-F238E27FC236}">
                  <a16:creationId xmlns:a16="http://schemas.microsoft.com/office/drawing/2014/main" id="{13EC9E4F-A24B-41FE-8376-4EB714383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8299" y="1679901"/>
              <a:ext cx="410740" cy="410740"/>
            </a:xfrm>
            <a:prstGeom prst="rect">
              <a:avLst/>
            </a:prstGeom>
          </p:spPr>
        </p:pic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3531F72B-65B3-408C-AF19-815D2277B51D}"/>
                </a:ext>
              </a:extLst>
            </p:cNvPr>
            <p:cNvSpPr txBox="1"/>
            <p:nvPr/>
          </p:nvSpPr>
          <p:spPr>
            <a:xfrm>
              <a:off x="186744" y="3662368"/>
              <a:ext cx="1468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400" b="1">
                  <a:solidFill>
                    <a:srgbClr val="D16138"/>
                  </a:solidFill>
                  <a:latin typeface="Montserrat ExtraBold" panose="00000900000000000000" pitchFamily="50" charset="0"/>
                </a:rPr>
                <a:t>25%</a:t>
              </a:r>
            </a:p>
          </p:txBody>
        </p:sp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2A3E5871-A0E4-4D0A-A5D0-9C48218B9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286" y="3283346"/>
              <a:ext cx="410741" cy="410741"/>
            </a:xfrm>
            <a:prstGeom prst="rect">
              <a:avLst/>
            </a:prstGeom>
          </p:spPr>
        </p:pic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547104D8-D6F2-081D-6614-7CBDDBD4A820}"/>
                </a:ext>
              </a:extLst>
            </p:cNvPr>
            <p:cNvSpPr txBox="1"/>
            <p:nvPr/>
          </p:nvSpPr>
          <p:spPr>
            <a:xfrm>
              <a:off x="4933076" y="2703256"/>
              <a:ext cx="8575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>
                  <a:solidFill>
                    <a:srgbClr val="D16138"/>
                  </a:solidFill>
                  <a:latin typeface="Montserrat ExtraBold" panose="00000900000000000000" pitchFamily="50" charset="0"/>
                </a:rPr>
                <a:t>35%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FDC6FCF3-6FD6-2058-EEFC-644B12ED7CBD}"/>
                </a:ext>
              </a:extLst>
            </p:cNvPr>
            <p:cNvSpPr txBox="1"/>
            <p:nvPr/>
          </p:nvSpPr>
          <p:spPr>
            <a:xfrm>
              <a:off x="4913373" y="3037812"/>
              <a:ext cx="14729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>
                  <a:latin typeface="Century Gothic" panose="020B0502020202020204" pitchFamily="34" charset="0"/>
                </a:rPr>
                <a:t>Ville &amp; Transport</a:t>
              </a:r>
            </a:p>
          </p:txBody>
        </p:sp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2C855667-EAD8-2EAD-2F1F-D179438E8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571520" y="2773706"/>
              <a:ext cx="462501" cy="462501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8C071B4-AA4F-7A42-BA28-F098D8D80DB5}"/>
              </a:ext>
            </a:extLst>
          </p:cNvPr>
          <p:cNvGrpSpPr/>
          <p:nvPr/>
        </p:nvGrpSpPr>
        <p:grpSpPr>
          <a:xfrm>
            <a:off x="7237922" y="2467637"/>
            <a:ext cx="4835664" cy="1669948"/>
            <a:chOff x="178980" y="4123467"/>
            <a:chExt cx="4835664" cy="1669948"/>
          </a:xfrm>
        </p:grpSpPr>
        <p:sp>
          <p:nvSpPr>
            <p:cNvPr id="82" name="Titre 2">
              <a:extLst>
                <a:ext uri="{FF2B5EF4-FFF2-40B4-BE49-F238E27FC236}">
                  <a16:creationId xmlns:a16="http://schemas.microsoft.com/office/drawing/2014/main" id="{35CA268E-F6A6-8195-9E71-6A8397A24B89}"/>
                </a:ext>
              </a:extLst>
            </p:cNvPr>
            <p:cNvSpPr txBox="1">
              <a:spLocks/>
            </p:cNvSpPr>
            <p:nvPr/>
          </p:nvSpPr>
          <p:spPr>
            <a:xfrm>
              <a:off x="178980" y="4123467"/>
              <a:ext cx="4835664" cy="5273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vvic"/>
                <a:buNone/>
                <a:defRPr sz="24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ivvic"/>
                <a:buNone/>
                <a:defRPr sz="30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ivvic"/>
                <a:buNone/>
                <a:defRPr sz="30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ivvic"/>
                <a:buNone/>
                <a:defRPr sz="30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ivvic"/>
                <a:buNone/>
                <a:defRPr sz="30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ivvic"/>
                <a:buNone/>
                <a:defRPr sz="30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ivvic"/>
                <a:buNone/>
                <a:defRPr sz="30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ivvic"/>
                <a:buNone/>
                <a:defRPr sz="30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ivvic"/>
                <a:buNone/>
                <a:defRPr sz="30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9pPr>
            </a:lstStyle>
            <a:p>
              <a:r>
                <a:rPr lang="fr-FR" sz="1800">
                  <a:solidFill>
                    <a:schemeClr val="tx1"/>
                  </a:solidFill>
                  <a:latin typeface="+mj-lt"/>
                </a:rPr>
                <a:t>4 BUSINESS LINES FORFAITAIRE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A0E098-3E0A-F85E-A370-CC820B06FC1F}"/>
                </a:ext>
              </a:extLst>
            </p:cNvPr>
            <p:cNvSpPr/>
            <p:nvPr/>
          </p:nvSpPr>
          <p:spPr>
            <a:xfrm>
              <a:off x="204407" y="4608466"/>
              <a:ext cx="43454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Blip>
                  <a:blip r:embed="rId8"/>
                </a:buBlip>
              </a:pPr>
              <a:r>
                <a:rPr lang="fr-FR">
                  <a:latin typeface="Century Gothic" panose="020B0502020202020204" pitchFamily="34" charset="0"/>
                </a:rPr>
                <a:t>AMO &amp; Management de projet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D6ACF6-86F2-6013-AC50-B626F519CD77}"/>
                </a:ext>
              </a:extLst>
            </p:cNvPr>
            <p:cNvSpPr/>
            <p:nvPr/>
          </p:nvSpPr>
          <p:spPr>
            <a:xfrm>
              <a:off x="201497" y="4870085"/>
              <a:ext cx="36126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Blip>
                  <a:blip r:embed="rId8"/>
                </a:buBlip>
              </a:pPr>
              <a:r>
                <a:rPr lang="fr-FR">
                  <a:latin typeface="Century Gothic" panose="020B0502020202020204" pitchFamily="34" charset="0"/>
                </a:rPr>
                <a:t>QHSE &amp; RSE</a:t>
              </a:r>
            </a:p>
            <a:p>
              <a:pPr marL="171450" indent="-171450">
                <a:buBlip>
                  <a:blip r:embed="rId8"/>
                </a:buBlip>
              </a:pPr>
              <a:r>
                <a:rPr lang="fr-FR" spc="-50">
                  <a:latin typeface="Century Gothic" panose="020B0502020202020204" pitchFamily="34" charset="0"/>
                </a:rPr>
                <a:t>Thermique du bâtiment</a:t>
              </a:r>
            </a:p>
            <a:p>
              <a:pPr marL="171450" indent="-171450">
                <a:buBlip>
                  <a:blip r:embed="rId8"/>
                </a:buBlip>
              </a:pPr>
              <a:r>
                <a:rPr lang="fr-FR" spc="-50">
                  <a:latin typeface="Century Gothic" panose="020B0502020202020204" pitchFamily="34" charset="0"/>
                </a:rPr>
                <a:t>BIM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889B8F3-F4E7-AC54-E30B-7455EC1675EF}"/>
              </a:ext>
            </a:extLst>
          </p:cNvPr>
          <p:cNvGrpSpPr/>
          <p:nvPr/>
        </p:nvGrpSpPr>
        <p:grpSpPr>
          <a:xfrm>
            <a:off x="11191385" y="4026822"/>
            <a:ext cx="324829" cy="318848"/>
            <a:chOff x="8936387" y="5754861"/>
            <a:chExt cx="324829" cy="318848"/>
          </a:xfrm>
        </p:grpSpPr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7F895D1F-8151-97CE-B63B-E94E70D3E66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245292" y="5754861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A27D6A0D-D67B-124B-8A7E-47D2F29B012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936387" y="6059006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3E694B30-1A96-C302-B6A8-50996B061718}"/>
              </a:ext>
            </a:extLst>
          </p:cNvPr>
          <p:cNvGrpSpPr/>
          <p:nvPr/>
        </p:nvGrpSpPr>
        <p:grpSpPr>
          <a:xfrm>
            <a:off x="7098025" y="2459275"/>
            <a:ext cx="324829" cy="318848"/>
            <a:chOff x="5136017" y="3652441"/>
            <a:chExt cx="324829" cy="318848"/>
          </a:xfrm>
        </p:grpSpPr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9A97EA57-3063-AC46-5395-717E81510AED}"/>
                </a:ext>
              </a:extLst>
            </p:cNvPr>
            <p:cNvCxnSpPr>
              <a:cxnSpLocks/>
            </p:cNvCxnSpPr>
            <p:nvPr/>
          </p:nvCxnSpPr>
          <p:spPr>
            <a:xfrm>
              <a:off x="5151941" y="3652441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179F08E1-BC01-5DDF-FBF0-3532D383A229}"/>
                </a:ext>
              </a:extLst>
            </p:cNvPr>
            <p:cNvCxnSpPr>
              <a:cxnSpLocks/>
            </p:cNvCxnSpPr>
            <p:nvPr/>
          </p:nvCxnSpPr>
          <p:spPr>
            <a:xfrm>
              <a:off x="5136017" y="3666167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843E039F-5B56-1469-F2B8-FC91E7196C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787490">
            <a:off x="7663631" y="4113717"/>
            <a:ext cx="695096" cy="14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9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38F84D68-65DA-9F10-23FB-36A3415885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165" y="1778898"/>
            <a:ext cx="8683043" cy="43637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09B031-D15B-4443-B686-CCD7918AE60D}"/>
              </a:ext>
            </a:extLst>
          </p:cNvPr>
          <p:cNvSpPr/>
          <p:nvPr/>
        </p:nvSpPr>
        <p:spPr>
          <a:xfrm>
            <a:off x="537205" y="1741401"/>
            <a:ext cx="2665277" cy="1202326"/>
          </a:xfrm>
          <a:prstGeom prst="rect">
            <a:avLst/>
          </a:prstGeom>
          <a:solidFill>
            <a:srgbClr val="8FAADA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1939C1-66CA-45A7-B943-D60577D2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239" y="1952235"/>
            <a:ext cx="2243236" cy="7214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>
                <a:latin typeface="+mj-lt"/>
              </a:rPr>
              <a:t>DIRECTION TECHNIQUE</a:t>
            </a:r>
          </a:p>
          <a:p>
            <a:pPr marL="0" indent="0" algn="ctr">
              <a:buNone/>
            </a:pPr>
            <a:r>
              <a:rPr lang="fr-FR" b="1"/>
              <a:t>15 experts techniques </a:t>
            </a:r>
            <a:r>
              <a:rPr lang="fr-FR"/>
              <a:t>en appui de nos équipes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C4CE8-AABC-42D0-8C7F-2DB31FEC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EC2B-89D1-467B-9D96-4F68447F9573}" type="slidenum">
              <a:rPr lang="fr-FR" smtClean="0">
                <a:solidFill>
                  <a:srgbClr val="DB5431"/>
                </a:solidFill>
              </a:rPr>
              <a:t>6</a:t>
            </a:fld>
            <a:endParaRPr lang="fr-FR">
              <a:solidFill>
                <a:srgbClr val="DB5431"/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3AFF5AB7-4E4B-4438-BDB6-74353B0D7738}"/>
              </a:ext>
            </a:extLst>
          </p:cNvPr>
          <p:cNvSpPr txBox="1">
            <a:spLocks/>
          </p:cNvSpPr>
          <p:nvPr/>
        </p:nvSpPr>
        <p:spPr>
          <a:xfrm>
            <a:off x="180987" y="-994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701088" algn="l"/>
              </a:tabLst>
            </a:pPr>
            <a:r>
              <a:rPr lang="fr-FR">
                <a:solidFill>
                  <a:schemeClr val="accent6"/>
                </a:solidFill>
              </a:rPr>
              <a:t>notre </a:t>
            </a:r>
            <a:r>
              <a:rPr lang="fr-FR">
                <a:solidFill>
                  <a:srgbClr val="DB5431"/>
                </a:solidFill>
              </a:rPr>
              <a:t>organisation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D4B5BE-EB00-4E4C-A141-87C245866F27}"/>
              </a:ext>
            </a:extLst>
          </p:cNvPr>
          <p:cNvGrpSpPr/>
          <p:nvPr/>
        </p:nvGrpSpPr>
        <p:grpSpPr>
          <a:xfrm>
            <a:off x="2773511" y="2556794"/>
            <a:ext cx="324829" cy="318848"/>
            <a:chOff x="11755022" y="6019268"/>
            <a:chExt cx="324829" cy="318848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78422A1B-8C6D-4CA4-AB34-47737113999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063927" y="6019268"/>
              <a:ext cx="0" cy="318848"/>
            </a:xfrm>
            <a:prstGeom prst="line">
              <a:avLst/>
            </a:prstGeom>
            <a:ln w="38100">
              <a:solidFill>
                <a:srgbClr val="8FA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0383838F-757F-4670-A46A-FC1F39B9136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755022" y="6323413"/>
              <a:ext cx="324829" cy="0"/>
            </a:xfrm>
            <a:prstGeom prst="line">
              <a:avLst/>
            </a:prstGeom>
            <a:ln w="38100">
              <a:solidFill>
                <a:srgbClr val="8FA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DF6494E-4149-42D3-B5C6-99F25EE8A5B3}"/>
              </a:ext>
            </a:extLst>
          </p:cNvPr>
          <p:cNvGrpSpPr/>
          <p:nvPr/>
        </p:nvGrpSpPr>
        <p:grpSpPr>
          <a:xfrm>
            <a:off x="630309" y="1816292"/>
            <a:ext cx="324829" cy="318848"/>
            <a:chOff x="7718814" y="363540"/>
            <a:chExt cx="324829" cy="318848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5BAD8B18-CE5F-4F63-BE43-EAE0E6863616}"/>
                </a:ext>
              </a:extLst>
            </p:cNvPr>
            <p:cNvCxnSpPr>
              <a:cxnSpLocks/>
            </p:cNvCxnSpPr>
            <p:nvPr/>
          </p:nvCxnSpPr>
          <p:spPr>
            <a:xfrm>
              <a:off x="7734738" y="363540"/>
              <a:ext cx="0" cy="318848"/>
            </a:xfrm>
            <a:prstGeom prst="line">
              <a:avLst/>
            </a:prstGeom>
            <a:ln w="38100">
              <a:solidFill>
                <a:srgbClr val="8FA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E103483-F66D-408B-8164-3D31DB3FA120}"/>
                </a:ext>
              </a:extLst>
            </p:cNvPr>
            <p:cNvCxnSpPr>
              <a:cxnSpLocks/>
            </p:cNvCxnSpPr>
            <p:nvPr/>
          </p:nvCxnSpPr>
          <p:spPr>
            <a:xfrm>
              <a:off x="7718814" y="377266"/>
              <a:ext cx="324829" cy="0"/>
            </a:xfrm>
            <a:prstGeom prst="line">
              <a:avLst/>
            </a:prstGeom>
            <a:ln w="38100">
              <a:solidFill>
                <a:srgbClr val="8FA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D4BE8A7-2CEC-475E-BE4A-D843984B1B23}"/>
              </a:ext>
            </a:extLst>
          </p:cNvPr>
          <p:cNvSpPr/>
          <p:nvPr/>
        </p:nvSpPr>
        <p:spPr>
          <a:xfrm>
            <a:off x="8745118" y="4751027"/>
            <a:ext cx="2962199" cy="1636585"/>
          </a:xfrm>
          <a:prstGeom prst="rect">
            <a:avLst/>
          </a:prstGeom>
          <a:solidFill>
            <a:srgbClr val="FED565">
              <a:alpha val="3921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A41FAB71-E53A-4AE9-8C79-F8DFEE806F5B}"/>
              </a:ext>
            </a:extLst>
          </p:cNvPr>
          <p:cNvSpPr txBox="1">
            <a:spLocks/>
          </p:cNvSpPr>
          <p:nvPr/>
        </p:nvSpPr>
        <p:spPr>
          <a:xfrm>
            <a:off x="8897179" y="5007293"/>
            <a:ext cx="2653911" cy="1096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DB5431"/>
              </a:buClr>
              <a:buFontTx/>
              <a:buBlip>
                <a:blip r:embed="rId3"/>
              </a:buBlip>
              <a:defRPr sz="12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Century Gothic" panose="020B0502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Century Gothic" panose="020B0502020202020204" pitchFamily="34" charset="0"/>
              <a:buChar char="*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b="1">
                <a:latin typeface="+mj-lt"/>
              </a:rPr>
              <a:t>ENCADREMENT</a:t>
            </a:r>
          </a:p>
          <a:p>
            <a:pPr marL="0" indent="0" algn="ctr">
              <a:buNone/>
            </a:pPr>
            <a:r>
              <a:rPr lang="fr-FR"/>
              <a:t>Des équipes à taille humaine de </a:t>
            </a:r>
            <a:r>
              <a:rPr lang="fr-FR" b="1"/>
              <a:t>5 consultants par Manager </a:t>
            </a:r>
            <a:r>
              <a:rPr lang="fr-FR"/>
              <a:t>pour favoriser le </a:t>
            </a:r>
            <a:r>
              <a:rPr lang="fr-FR" b="1"/>
              <a:t>management de proximité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48C56B8-E1A2-4795-86D6-0A516CA9C4C0}"/>
              </a:ext>
            </a:extLst>
          </p:cNvPr>
          <p:cNvGrpSpPr/>
          <p:nvPr/>
        </p:nvGrpSpPr>
        <p:grpSpPr>
          <a:xfrm>
            <a:off x="11245725" y="5963468"/>
            <a:ext cx="324829" cy="318848"/>
            <a:chOff x="11755022" y="6019268"/>
            <a:chExt cx="324829" cy="318848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D6775CEA-26AD-4E03-892D-716332051B2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063927" y="6019268"/>
              <a:ext cx="0" cy="318848"/>
            </a:xfrm>
            <a:prstGeom prst="line">
              <a:avLst/>
            </a:prstGeom>
            <a:ln w="38100">
              <a:solidFill>
                <a:srgbClr val="FED5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2A4CD33C-3E6C-4BBE-A8E7-C5C9E0FCACA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755022" y="6323413"/>
              <a:ext cx="324829" cy="0"/>
            </a:xfrm>
            <a:prstGeom prst="line">
              <a:avLst/>
            </a:prstGeom>
            <a:ln w="38100">
              <a:solidFill>
                <a:srgbClr val="FED5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F8CFF73-0876-440E-875D-F8325FCAB1FD}"/>
              </a:ext>
            </a:extLst>
          </p:cNvPr>
          <p:cNvGrpSpPr/>
          <p:nvPr/>
        </p:nvGrpSpPr>
        <p:grpSpPr>
          <a:xfrm>
            <a:off x="8863726" y="4866909"/>
            <a:ext cx="324829" cy="318848"/>
            <a:chOff x="7718814" y="363540"/>
            <a:chExt cx="324829" cy="318848"/>
          </a:xfrm>
        </p:grpSpPr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5104F47B-496C-4FF4-A100-30C943233A61}"/>
                </a:ext>
              </a:extLst>
            </p:cNvPr>
            <p:cNvCxnSpPr>
              <a:cxnSpLocks/>
            </p:cNvCxnSpPr>
            <p:nvPr/>
          </p:nvCxnSpPr>
          <p:spPr>
            <a:xfrm>
              <a:off x="7734738" y="363540"/>
              <a:ext cx="0" cy="318848"/>
            </a:xfrm>
            <a:prstGeom prst="line">
              <a:avLst/>
            </a:prstGeom>
            <a:ln w="38100">
              <a:solidFill>
                <a:srgbClr val="FED5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A92C5B37-9341-4D9E-870E-4BBEB980D0B0}"/>
                </a:ext>
              </a:extLst>
            </p:cNvPr>
            <p:cNvCxnSpPr>
              <a:cxnSpLocks/>
            </p:cNvCxnSpPr>
            <p:nvPr/>
          </p:nvCxnSpPr>
          <p:spPr>
            <a:xfrm>
              <a:off x="7718814" y="377266"/>
              <a:ext cx="324829" cy="0"/>
            </a:xfrm>
            <a:prstGeom prst="line">
              <a:avLst/>
            </a:prstGeom>
            <a:ln w="38100">
              <a:solidFill>
                <a:srgbClr val="FED5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6FC23-1EED-4667-A3E6-DEE048C7AF3A}"/>
              </a:ext>
            </a:extLst>
          </p:cNvPr>
          <p:cNvSpPr/>
          <p:nvPr/>
        </p:nvSpPr>
        <p:spPr>
          <a:xfrm>
            <a:off x="9042039" y="1741401"/>
            <a:ext cx="2665278" cy="1215399"/>
          </a:xfrm>
          <a:prstGeom prst="rect">
            <a:avLst/>
          </a:prstGeom>
          <a:solidFill>
            <a:srgbClr val="DB5431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55A2A875-F0FC-4DC0-BB6A-032B2BE08859}"/>
              </a:ext>
            </a:extLst>
          </p:cNvPr>
          <p:cNvGrpSpPr/>
          <p:nvPr/>
        </p:nvGrpSpPr>
        <p:grpSpPr>
          <a:xfrm>
            <a:off x="11273773" y="2541987"/>
            <a:ext cx="324829" cy="318848"/>
            <a:chOff x="11755022" y="6019268"/>
            <a:chExt cx="324829" cy="318848"/>
          </a:xfrm>
        </p:grpSpPr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8FB5E69A-21B6-4BD7-8AB2-F4E4B6813D1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063927" y="6019268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4E158857-DFD6-4D2B-A30F-1A150284805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755022" y="6323413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7CF2BA4D-9A3C-4FA4-BF9A-707F626C4409}"/>
              </a:ext>
            </a:extLst>
          </p:cNvPr>
          <p:cNvGrpSpPr/>
          <p:nvPr/>
        </p:nvGrpSpPr>
        <p:grpSpPr>
          <a:xfrm>
            <a:off x="9160845" y="1848232"/>
            <a:ext cx="324829" cy="318848"/>
            <a:chOff x="7718814" y="363540"/>
            <a:chExt cx="324829" cy="318848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E42E0F3B-8058-4E73-8A85-34DF3E5FED0E}"/>
                </a:ext>
              </a:extLst>
            </p:cNvPr>
            <p:cNvCxnSpPr>
              <a:cxnSpLocks/>
            </p:cNvCxnSpPr>
            <p:nvPr/>
          </p:nvCxnSpPr>
          <p:spPr>
            <a:xfrm>
              <a:off x="7734738" y="363540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8A63A1C7-8981-4EBF-A921-B73F1489B825}"/>
                </a:ext>
              </a:extLst>
            </p:cNvPr>
            <p:cNvCxnSpPr>
              <a:cxnSpLocks/>
            </p:cNvCxnSpPr>
            <p:nvPr/>
          </p:nvCxnSpPr>
          <p:spPr>
            <a:xfrm>
              <a:off x="7718814" y="377266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Espace réservé du contenu 2">
            <a:extLst>
              <a:ext uri="{FF2B5EF4-FFF2-40B4-BE49-F238E27FC236}">
                <a16:creationId xmlns:a16="http://schemas.microsoft.com/office/drawing/2014/main" id="{A38E2DE2-99F9-4BD2-8D90-174ED6795B9C}"/>
              </a:ext>
            </a:extLst>
          </p:cNvPr>
          <p:cNvSpPr txBox="1">
            <a:spLocks/>
          </p:cNvSpPr>
          <p:nvPr/>
        </p:nvSpPr>
        <p:spPr>
          <a:xfrm>
            <a:off x="9188555" y="1952235"/>
            <a:ext cx="2279014" cy="318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DB5431"/>
              </a:buClr>
              <a:buFontTx/>
              <a:buBlip>
                <a:blip r:embed="rId3"/>
              </a:buBlip>
              <a:defRPr sz="12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Century Gothic" panose="020B0502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Century Gothic" panose="020B0502020202020204" pitchFamily="34" charset="0"/>
              <a:buChar char="*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b="1">
                <a:latin typeface="Montserrat ExtraBold" pitchFamily="2" charset="77"/>
              </a:rPr>
              <a:t>CONSULTANTS</a:t>
            </a:r>
          </a:p>
          <a:p>
            <a:pPr marL="0" indent="0" algn="ctr">
              <a:buFontTx/>
              <a:buNone/>
            </a:pPr>
            <a:r>
              <a:rPr lang="fr-FR" b="1"/>
              <a:t>140 collaborateurs passionnés </a:t>
            </a:r>
            <a:r>
              <a:rPr lang="fr-FR"/>
              <a:t>à votre service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444E509-D6A8-93A3-9565-5733F3B7ABC5}"/>
              </a:ext>
            </a:extLst>
          </p:cNvPr>
          <p:cNvSpPr/>
          <p:nvPr/>
        </p:nvSpPr>
        <p:spPr>
          <a:xfrm>
            <a:off x="532145" y="4913981"/>
            <a:ext cx="3297475" cy="1469987"/>
          </a:xfrm>
          <a:prstGeom prst="rect">
            <a:avLst/>
          </a:prstGeom>
          <a:solidFill>
            <a:srgbClr val="C7DBBC">
              <a:alpha val="3921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space réservé du contenu 2">
            <a:extLst>
              <a:ext uri="{FF2B5EF4-FFF2-40B4-BE49-F238E27FC236}">
                <a16:creationId xmlns:a16="http://schemas.microsoft.com/office/drawing/2014/main" id="{FDD70941-ACE6-3319-C6A1-B7373C8720A0}"/>
              </a:ext>
            </a:extLst>
          </p:cNvPr>
          <p:cNvSpPr txBox="1">
            <a:spLocks/>
          </p:cNvSpPr>
          <p:nvPr/>
        </p:nvSpPr>
        <p:spPr>
          <a:xfrm>
            <a:off x="796291" y="5147786"/>
            <a:ext cx="2769182" cy="1027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DB5431"/>
              </a:buClr>
              <a:buFontTx/>
              <a:buBlip>
                <a:blip r:embed="rId3"/>
              </a:buBlip>
              <a:defRPr sz="12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Century Gothic" panose="020B0502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Century Gothic" panose="020B0502020202020204" pitchFamily="34" charset="0"/>
              <a:buChar char="*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b="1">
                <a:latin typeface="+mj-lt"/>
              </a:rPr>
              <a:t>BUSINESS LINES FORFAITAIRES</a:t>
            </a:r>
          </a:p>
          <a:p>
            <a:pPr marL="0" indent="0" algn="ctr">
              <a:buFontTx/>
              <a:buNone/>
            </a:pPr>
            <a:r>
              <a:rPr lang="fr-FR"/>
              <a:t>Nous mettons à dispositions notre </a:t>
            </a:r>
            <a:r>
              <a:rPr lang="fr-FR" b="1"/>
              <a:t>savoir faire collectif</a:t>
            </a:r>
            <a:r>
              <a:rPr lang="fr-FR"/>
              <a:t>, </a:t>
            </a:r>
            <a:r>
              <a:rPr lang="fr-FR" b="1"/>
              <a:t>nos méthodes </a:t>
            </a:r>
            <a:r>
              <a:rPr lang="fr-FR"/>
              <a:t>et </a:t>
            </a:r>
            <a:r>
              <a:rPr lang="fr-FR" b="1"/>
              <a:t>nos outils </a:t>
            </a:r>
            <a:endParaRPr lang="fr-FR" sz="1400" b="1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105BA034-CE8D-D9D4-1408-A59E9B68E9A2}"/>
              </a:ext>
            </a:extLst>
          </p:cNvPr>
          <p:cNvGrpSpPr/>
          <p:nvPr/>
        </p:nvGrpSpPr>
        <p:grpSpPr>
          <a:xfrm>
            <a:off x="3351397" y="5920399"/>
            <a:ext cx="324829" cy="318848"/>
            <a:chOff x="11755022" y="6019268"/>
            <a:chExt cx="324829" cy="318848"/>
          </a:xfrm>
        </p:grpSpPr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A8CB9A57-855F-DB2E-CA72-6FCE15C7707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063927" y="6019268"/>
              <a:ext cx="0" cy="318848"/>
            </a:xfrm>
            <a:prstGeom prst="line">
              <a:avLst/>
            </a:prstGeom>
            <a:ln w="38100">
              <a:solidFill>
                <a:srgbClr val="C7DB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571234F-3BD3-349A-28CB-57AC7A49E56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755022" y="6323413"/>
              <a:ext cx="324829" cy="0"/>
            </a:xfrm>
            <a:prstGeom prst="line">
              <a:avLst/>
            </a:prstGeom>
            <a:ln w="38100">
              <a:solidFill>
                <a:srgbClr val="C7DB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F7E927BD-390F-B5AF-95A3-D47495A98A04}"/>
              </a:ext>
            </a:extLst>
          </p:cNvPr>
          <p:cNvGrpSpPr/>
          <p:nvPr/>
        </p:nvGrpSpPr>
        <p:grpSpPr>
          <a:xfrm>
            <a:off x="658436" y="5029745"/>
            <a:ext cx="324829" cy="318848"/>
            <a:chOff x="7718814" y="363540"/>
            <a:chExt cx="324829" cy="318848"/>
          </a:xfrm>
        </p:grpSpPr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CF78D931-0FB2-D476-8D33-0D4378A8D90D}"/>
                </a:ext>
              </a:extLst>
            </p:cNvPr>
            <p:cNvCxnSpPr>
              <a:cxnSpLocks/>
            </p:cNvCxnSpPr>
            <p:nvPr/>
          </p:nvCxnSpPr>
          <p:spPr>
            <a:xfrm>
              <a:off x="7734738" y="363540"/>
              <a:ext cx="0" cy="318848"/>
            </a:xfrm>
            <a:prstGeom prst="line">
              <a:avLst/>
            </a:prstGeom>
            <a:ln w="38100">
              <a:solidFill>
                <a:srgbClr val="C7DB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A225BC3D-0793-FEDE-7E78-D8CF62A42571}"/>
                </a:ext>
              </a:extLst>
            </p:cNvPr>
            <p:cNvCxnSpPr>
              <a:cxnSpLocks/>
            </p:cNvCxnSpPr>
            <p:nvPr/>
          </p:nvCxnSpPr>
          <p:spPr>
            <a:xfrm>
              <a:off x="7718814" y="377266"/>
              <a:ext cx="324829" cy="0"/>
            </a:xfrm>
            <a:prstGeom prst="line">
              <a:avLst/>
            </a:prstGeom>
            <a:ln w="38100">
              <a:solidFill>
                <a:srgbClr val="C7DB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11811D8-753B-7877-BC2F-0BCAE2D2A3F9}"/>
              </a:ext>
            </a:extLst>
          </p:cNvPr>
          <p:cNvSpPr/>
          <p:nvPr/>
        </p:nvSpPr>
        <p:spPr>
          <a:xfrm>
            <a:off x="5257800" y="3172692"/>
            <a:ext cx="1489363" cy="401782"/>
          </a:xfrm>
          <a:prstGeom prst="rect">
            <a:avLst/>
          </a:prstGeom>
          <a:solidFill>
            <a:srgbClr val="FBF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space réservé du contenu 2">
            <a:extLst>
              <a:ext uri="{FF2B5EF4-FFF2-40B4-BE49-F238E27FC236}">
                <a16:creationId xmlns:a16="http://schemas.microsoft.com/office/drawing/2014/main" id="{FFBF7669-FE3D-1B14-3094-1C4DC3502759}"/>
              </a:ext>
            </a:extLst>
          </p:cNvPr>
          <p:cNvSpPr txBox="1">
            <a:spLocks/>
          </p:cNvSpPr>
          <p:nvPr/>
        </p:nvSpPr>
        <p:spPr>
          <a:xfrm>
            <a:off x="4877403" y="3077557"/>
            <a:ext cx="2243236" cy="360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DB5431"/>
              </a:buClr>
              <a:buFontTx/>
              <a:buBlip>
                <a:blip r:embed="rId3"/>
              </a:buBlip>
              <a:defRPr sz="12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Century Gothic" panose="020B0502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Century Gothic" panose="020B0502020202020204" pitchFamily="34" charset="0"/>
              <a:buChar char="*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DB543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sz="2000">
                <a:latin typeface="+mj-lt"/>
              </a:rPr>
              <a:t>PARTENAIRE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DE64B0FD-0E90-4674-11A3-CD4E9EF2BBAD}"/>
              </a:ext>
            </a:extLst>
          </p:cNvPr>
          <p:cNvSpPr/>
          <p:nvPr/>
        </p:nvSpPr>
        <p:spPr>
          <a:xfrm>
            <a:off x="255499" y="826611"/>
            <a:ext cx="3645435" cy="319497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0601819C-B48D-C47F-B35D-B79D5F3E4AC5}"/>
              </a:ext>
            </a:extLst>
          </p:cNvPr>
          <p:cNvSpPr txBox="1"/>
          <p:nvPr/>
        </p:nvSpPr>
        <p:spPr>
          <a:xfrm>
            <a:off x="322767" y="830027"/>
            <a:ext cx="3578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Century Gothic" panose="020B0502020202020204" pitchFamily="34" charset="0"/>
              </a:rPr>
              <a:t>Nos équipes mobilisées pour vos projets</a:t>
            </a:r>
          </a:p>
        </p:txBody>
      </p:sp>
    </p:spTree>
    <p:extLst>
      <p:ext uri="{BB962C8B-B14F-4D97-AF65-F5344CB8AC3E}">
        <p14:creationId xmlns:p14="http://schemas.microsoft.com/office/powerpoint/2010/main" val="51122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7516" y="0"/>
            <a:ext cx="92392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9;p26">
            <a:extLst>
              <a:ext uri="{FF2B5EF4-FFF2-40B4-BE49-F238E27FC236}">
                <a16:creationId xmlns:a16="http://schemas.microsoft.com/office/drawing/2014/main" id="{00AFF351-A165-42B5-872C-7FE0EAECC1C4}"/>
              </a:ext>
            </a:extLst>
          </p:cNvPr>
          <p:cNvSpPr txBox="1">
            <a:spLocks/>
          </p:cNvSpPr>
          <p:nvPr/>
        </p:nvSpPr>
        <p:spPr>
          <a:xfrm>
            <a:off x="647971" y="1695307"/>
            <a:ext cx="6238410" cy="95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fr-FR" sz="2667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8E5E73-A0E4-C936-710D-93AC4465BED7}"/>
              </a:ext>
            </a:extLst>
          </p:cNvPr>
          <p:cNvSpPr/>
          <p:nvPr/>
        </p:nvSpPr>
        <p:spPr>
          <a:xfrm>
            <a:off x="2973558" y="0"/>
            <a:ext cx="9239208" cy="6858000"/>
          </a:xfrm>
          <a:prstGeom prst="rect">
            <a:avLst/>
          </a:prstGeom>
          <a:solidFill>
            <a:srgbClr val="FFFFF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4E8D3-7D40-4334-A977-E00F045D4098}"/>
              </a:ext>
            </a:extLst>
          </p:cNvPr>
          <p:cNvSpPr/>
          <p:nvPr/>
        </p:nvSpPr>
        <p:spPr>
          <a:xfrm>
            <a:off x="455617" y="1682465"/>
            <a:ext cx="6773333" cy="3665738"/>
          </a:xfrm>
          <a:prstGeom prst="rect">
            <a:avLst/>
          </a:prstGeom>
          <a:solidFill>
            <a:srgbClr val="DB5431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Google Shape;130;p26">
            <a:extLst>
              <a:ext uri="{FF2B5EF4-FFF2-40B4-BE49-F238E27FC236}">
                <a16:creationId xmlns:a16="http://schemas.microsoft.com/office/drawing/2014/main" id="{2F53E01C-2B79-5550-93A9-1158C0A88F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5663" y="2753961"/>
            <a:ext cx="6483025" cy="19658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br>
              <a:rPr lang="fr-FR" sz="5867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</a:br>
            <a: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2</a:t>
            </a:r>
            <a:b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</a:br>
            <a:b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</a:br>
            <a: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Business line </a:t>
            </a:r>
            <a:r>
              <a:rPr lang="fr-FR" sz="4400" err="1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qhse</a:t>
            </a:r>
            <a:r>
              <a:rPr lang="fr-FR" sz="4400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 &amp; </a:t>
            </a:r>
            <a:r>
              <a:rPr lang="fr-FR" sz="4400" err="1">
                <a:solidFill>
                  <a:schemeClr val="lt1"/>
                </a:solidFill>
                <a:latin typeface="Montserrat ExtraBold" panose="00000900000000000000" pitchFamily="50" charset="0"/>
                <a:sym typeface="Livvic"/>
              </a:rPr>
              <a:t>rse</a:t>
            </a:r>
            <a:endParaRPr sz="4400">
              <a:solidFill>
                <a:schemeClr val="lt1"/>
              </a:solidFill>
              <a:latin typeface="Century Gothic" panose="020B0502020202020204" pitchFamily="34" charset="0"/>
              <a:sym typeface="Livvic"/>
            </a:endParaRPr>
          </a:p>
        </p:txBody>
      </p:sp>
    </p:spTree>
    <p:extLst>
      <p:ext uri="{BB962C8B-B14F-4D97-AF65-F5344CB8AC3E}">
        <p14:creationId xmlns:p14="http://schemas.microsoft.com/office/powerpoint/2010/main" val="252220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8D8DD2-59FC-40B8-B5EF-B0105CA7AD7C}"/>
              </a:ext>
            </a:extLst>
          </p:cNvPr>
          <p:cNvSpPr/>
          <p:nvPr/>
        </p:nvSpPr>
        <p:spPr>
          <a:xfrm>
            <a:off x="952624" y="1856511"/>
            <a:ext cx="10515600" cy="4142508"/>
          </a:xfrm>
          <a:prstGeom prst="rect">
            <a:avLst/>
          </a:prstGeom>
          <a:solidFill>
            <a:srgbClr val="FC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7B52456-5453-4F93-B4F6-7D2602E21C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8DAEC2B-89D1-467B-9D96-4F68447F957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BA1750DB-E082-4DF5-9322-BF54B4A9DE98}"/>
              </a:ext>
            </a:extLst>
          </p:cNvPr>
          <p:cNvSpPr txBox="1">
            <a:spLocks/>
          </p:cNvSpPr>
          <p:nvPr/>
        </p:nvSpPr>
        <p:spPr>
          <a:xfrm>
            <a:off x="1485611" y="3061126"/>
            <a:ext cx="3931525" cy="250198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DB5431"/>
              </a:buClr>
              <a:buFontTx/>
              <a:buBlip>
                <a:blip r:embed="rId2"/>
              </a:buBlip>
              <a:defRPr sz="12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  <a:buSzPts val="1100"/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Accompagner à la mise en place de système de management de la qualité basé sur l’approche processus </a:t>
            </a:r>
          </a:p>
          <a:p>
            <a:pPr algn="just" fontAlgn="base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  <a:buSzPts val="1100"/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Etablir des plans de progrès</a:t>
            </a:r>
          </a:p>
          <a:p>
            <a:pPr algn="just" fontAlgn="base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  <a:buSzPts val="1100"/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Définir les indicateurs de mesure d’efficacité des processus</a:t>
            </a:r>
          </a:p>
          <a:p>
            <a:pPr algn="just" fontAlgn="base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  <a:buSzPts val="1100"/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Etablir des contrôles qualité internes</a:t>
            </a:r>
          </a:p>
          <a:p>
            <a:pPr algn="just" fontAlgn="base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  <a:buSzPts val="1100"/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Etablir des audits fournisseurs</a:t>
            </a:r>
          </a:p>
          <a:p>
            <a:pPr>
              <a:lnSpc>
                <a:spcPct val="100000"/>
              </a:lnSpc>
              <a:buClr>
                <a:schemeClr val="accent6"/>
              </a:buClr>
            </a:pPr>
            <a:endParaRPr lang="fr-FR" dirty="0">
              <a:solidFill>
                <a:schemeClr val="accent6"/>
              </a:solidFill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FEEE42B-0267-46C5-9C58-D1839C45ED50}"/>
              </a:ext>
            </a:extLst>
          </p:cNvPr>
          <p:cNvGrpSpPr/>
          <p:nvPr/>
        </p:nvGrpSpPr>
        <p:grpSpPr>
          <a:xfrm>
            <a:off x="11001261" y="5557424"/>
            <a:ext cx="324829" cy="318848"/>
            <a:chOff x="11755022" y="6019268"/>
            <a:chExt cx="324829" cy="318848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A47DA70-C11C-48BE-A9A7-5A453E20468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063927" y="6019268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A592E9D5-F76F-4064-BA94-559BDF74FFC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755022" y="6323413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1622434-322D-4207-B964-F2A3CE73CE48}"/>
              </a:ext>
            </a:extLst>
          </p:cNvPr>
          <p:cNvGrpSpPr/>
          <p:nvPr/>
        </p:nvGrpSpPr>
        <p:grpSpPr>
          <a:xfrm>
            <a:off x="1101519" y="1984476"/>
            <a:ext cx="324829" cy="318848"/>
            <a:chOff x="7718814" y="363540"/>
            <a:chExt cx="324829" cy="318848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AF2E53BF-7F12-4FB0-B79B-988D9CF911DE}"/>
                </a:ext>
              </a:extLst>
            </p:cNvPr>
            <p:cNvCxnSpPr>
              <a:cxnSpLocks/>
            </p:cNvCxnSpPr>
            <p:nvPr/>
          </p:nvCxnSpPr>
          <p:spPr>
            <a:xfrm>
              <a:off x="7734738" y="363540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2C86197C-C7A4-4742-AB09-523C0876F591}"/>
                </a:ext>
              </a:extLst>
            </p:cNvPr>
            <p:cNvCxnSpPr>
              <a:cxnSpLocks/>
            </p:cNvCxnSpPr>
            <p:nvPr/>
          </p:nvCxnSpPr>
          <p:spPr>
            <a:xfrm>
              <a:off x="7718814" y="377266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re 1">
            <a:extLst>
              <a:ext uri="{FF2B5EF4-FFF2-40B4-BE49-F238E27FC236}">
                <a16:creationId xmlns:a16="http://schemas.microsoft.com/office/drawing/2014/main" id="{4D820062-4058-484C-D5C9-57F7A9DF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tabLst>
                <a:tab pos="8701088" algn="l"/>
              </a:tabLst>
            </a:pPr>
            <a:r>
              <a:rPr lang="fr-FR" sz="4800">
                <a:solidFill>
                  <a:schemeClr val="accent6"/>
                </a:solidFill>
              </a:rPr>
              <a:t>notre</a:t>
            </a:r>
            <a:r>
              <a:rPr lang="fr-FR" sz="4800">
                <a:solidFill>
                  <a:schemeClr val="accent2"/>
                </a:solidFill>
              </a:rPr>
              <a:t> </a:t>
            </a:r>
            <a:r>
              <a:rPr lang="fr-FR" sz="4800">
                <a:solidFill>
                  <a:srgbClr val="DB5431"/>
                </a:solidFill>
              </a:rPr>
              <a:t>Savoir-faire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A5AC4FA-D72A-A797-C4BC-C6589E935BE6}"/>
              </a:ext>
            </a:extLst>
          </p:cNvPr>
          <p:cNvSpPr txBox="1"/>
          <p:nvPr/>
        </p:nvSpPr>
        <p:spPr>
          <a:xfrm>
            <a:off x="2044238" y="2556380"/>
            <a:ext cx="34734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100"/>
            </a:pPr>
            <a:r>
              <a:rPr lang="fr-FR" sz="1600" b="1" dirty="0">
                <a:solidFill>
                  <a:srgbClr val="DB5431"/>
                </a:solidFill>
                <a:latin typeface="Montserrat SemiBold" pitchFamily="2" charset="77"/>
              </a:rPr>
              <a:t>MANAGEMENT DE LA QUALITÉ</a:t>
            </a:r>
          </a:p>
          <a:p>
            <a:pPr>
              <a:buSzPts val="1100"/>
              <a:buFont typeface="Arial"/>
              <a:buNone/>
            </a:pPr>
            <a:endParaRPr lang="fr-FR" sz="1400" b="0" dirty="0">
              <a:solidFill>
                <a:srgbClr val="434343"/>
              </a:solidFill>
              <a:latin typeface="Montserrat" panose="00000500000000000000" pitchFamily="50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ED0475-15B5-A6A4-77C0-859B1AB4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752" y="2313916"/>
            <a:ext cx="504914" cy="50491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607DC4D-E374-7E3F-7A7A-2D4AE989757F}"/>
              </a:ext>
            </a:extLst>
          </p:cNvPr>
          <p:cNvSpPr txBox="1"/>
          <p:nvPr/>
        </p:nvSpPr>
        <p:spPr>
          <a:xfrm>
            <a:off x="7184266" y="2556380"/>
            <a:ext cx="35536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100"/>
            </a:pPr>
            <a:r>
              <a:rPr lang="fr-FR" sz="1600" b="1" dirty="0">
                <a:solidFill>
                  <a:srgbClr val="DB5431"/>
                </a:solidFill>
                <a:latin typeface="Montserrat SemiBold" pitchFamily="2" charset="77"/>
              </a:rPr>
              <a:t>MANAGEMENT DE LA SÉCURITÉ</a:t>
            </a:r>
          </a:p>
          <a:p>
            <a:pPr>
              <a:buSzPts val="1100"/>
              <a:buFont typeface="Arial"/>
              <a:buNone/>
            </a:pPr>
            <a:endParaRPr lang="fr-FR" sz="1400" b="0" dirty="0">
              <a:solidFill>
                <a:srgbClr val="434343"/>
              </a:solidFill>
              <a:latin typeface="Montserrat" panose="00000500000000000000" pitchFamily="50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4F28CC8-1C64-2927-F086-6687F42C09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8780" y="2313916"/>
            <a:ext cx="504914" cy="504914"/>
          </a:xfrm>
          <a:prstGeom prst="rect">
            <a:avLst/>
          </a:prstGeom>
        </p:spPr>
      </p:pic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0404E663-805F-47B8-8C58-064EFE49D8EE}"/>
              </a:ext>
            </a:extLst>
          </p:cNvPr>
          <p:cNvSpPr txBox="1">
            <a:spLocks/>
          </p:cNvSpPr>
          <p:nvPr/>
        </p:nvSpPr>
        <p:spPr>
          <a:xfrm>
            <a:off x="6672547" y="3046569"/>
            <a:ext cx="3931525" cy="267952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DB5431"/>
              </a:buClr>
              <a:buFontTx/>
              <a:buBlip>
                <a:blip r:embed="rId2"/>
              </a:buBlip>
              <a:defRPr sz="12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  <a:buSzPts val="1100"/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Accompagner à la mise en place de système de management de la sécurité basée sur l’amélioration continue des processus</a:t>
            </a:r>
          </a:p>
          <a:p>
            <a:pPr algn="just" fontAlgn="base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  <a:buSzPts val="1100"/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Accompagner au conseil et à la formation autour des thèmes hygiène, santé et sécurité</a:t>
            </a:r>
          </a:p>
          <a:p>
            <a:pPr algn="just" fontAlgn="base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  <a:buSzPts val="1100"/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Accompagner à l’amélioration et ergonomie de poste</a:t>
            </a:r>
          </a:p>
          <a:p>
            <a:pPr algn="just" fontAlgn="base">
              <a:lnSpc>
                <a:spcPct val="115000"/>
              </a:lnSpc>
              <a:spcAft>
                <a:spcPts val="800"/>
              </a:spcAft>
              <a:buClr>
                <a:schemeClr val="tx2"/>
              </a:buClr>
              <a:buSzPts val="1100"/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Réaliser le document unique de l’évaluation des risques professionnels</a:t>
            </a:r>
          </a:p>
          <a:p>
            <a:pPr>
              <a:lnSpc>
                <a:spcPct val="100000"/>
              </a:lnSpc>
              <a:buClr>
                <a:schemeClr val="accent6"/>
              </a:buClr>
            </a:pP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4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8D8DD2-59FC-40B8-B5EF-B0105CA7AD7C}"/>
              </a:ext>
            </a:extLst>
          </p:cNvPr>
          <p:cNvSpPr/>
          <p:nvPr/>
        </p:nvSpPr>
        <p:spPr>
          <a:xfrm>
            <a:off x="952624" y="1856511"/>
            <a:ext cx="10515600" cy="4142508"/>
          </a:xfrm>
          <a:prstGeom prst="rect">
            <a:avLst/>
          </a:prstGeom>
          <a:solidFill>
            <a:srgbClr val="FC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7B52456-5453-4F93-B4F6-7D2602E21C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8DAEC2B-89D1-467B-9D96-4F68447F957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BA1750DB-E082-4DF5-9322-BF54B4A9DE98}"/>
              </a:ext>
            </a:extLst>
          </p:cNvPr>
          <p:cNvSpPr txBox="1">
            <a:spLocks/>
          </p:cNvSpPr>
          <p:nvPr/>
        </p:nvSpPr>
        <p:spPr>
          <a:xfrm>
            <a:off x="1509477" y="3103261"/>
            <a:ext cx="3931525" cy="250198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DB5431"/>
              </a:buClr>
              <a:buFontTx/>
              <a:buBlip>
                <a:blip r:embed="rId2"/>
              </a:buBlip>
              <a:defRPr sz="12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5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Créer des supports et définir une stratégie de communication RSE </a:t>
            </a:r>
          </a:p>
          <a:p>
            <a:pPr fontAlgn="base">
              <a:lnSpc>
                <a:spcPct val="115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Analyser et diagnostiquer la démarche RSE </a:t>
            </a:r>
          </a:p>
          <a:p>
            <a:pPr fontAlgn="base">
              <a:lnSpc>
                <a:spcPct val="115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Valoriser vos démarches et vos valeurs</a:t>
            </a:r>
          </a:p>
          <a:p>
            <a:pPr fontAlgn="base">
              <a:lnSpc>
                <a:spcPct val="115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Intégrer vos activités dans l’économie circulaire</a:t>
            </a:r>
          </a:p>
          <a:p>
            <a:pPr fontAlgn="base">
              <a:lnSpc>
                <a:spcPct val="115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Accompagner à la notation ECOVADIS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FEEE42B-0267-46C5-9C58-D1839C45ED50}"/>
              </a:ext>
            </a:extLst>
          </p:cNvPr>
          <p:cNvGrpSpPr/>
          <p:nvPr/>
        </p:nvGrpSpPr>
        <p:grpSpPr>
          <a:xfrm>
            <a:off x="11001261" y="5557424"/>
            <a:ext cx="324829" cy="318848"/>
            <a:chOff x="11755022" y="6019268"/>
            <a:chExt cx="324829" cy="318848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A47DA70-C11C-48BE-A9A7-5A453E20468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063927" y="6019268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A592E9D5-F76F-4064-BA94-559BDF74FFC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755022" y="6323413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1622434-322D-4207-B964-F2A3CE73CE48}"/>
              </a:ext>
            </a:extLst>
          </p:cNvPr>
          <p:cNvGrpSpPr/>
          <p:nvPr/>
        </p:nvGrpSpPr>
        <p:grpSpPr>
          <a:xfrm>
            <a:off x="1101519" y="1984476"/>
            <a:ext cx="324829" cy="318848"/>
            <a:chOff x="7718814" y="363540"/>
            <a:chExt cx="324829" cy="318848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AF2E53BF-7F12-4FB0-B79B-988D9CF911DE}"/>
                </a:ext>
              </a:extLst>
            </p:cNvPr>
            <p:cNvCxnSpPr>
              <a:cxnSpLocks/>
            </p:cNvCxnSpPr>
            <p:nvPr/>
          </p:nvCxnSpPr>
          <p:spPr>
            <a:xfrm>
              <a:off x="7734738" y="363540"/>
              <a:ext cx="0" cy="3188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2C86197C-C7A4-4742-AB09-523C0876F591}"/>
                </a:ext>
              </a:extLst>
            </p:cNvPr>
            <p:cNvCxnSpPr>
              <a:cxnSpLocks/>
            </p:cNvCxnSpPr>
            <p:nvPr/>
          </p:nvCxnSpPr>
          <p:spPr>
            <a:xfrm>
              <a:off x="7718814" y="377266"/>
              <a:ext cx="32482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re 1">
            <a:extLst>
              <a:ext uri="{FF2B5EF4-FFF2-40B4-BE49-F238E27FC236}">
                <a16:creationId xmlns:a16="http://schemas.microsoft.com/office/drawing/2014/main" id="{4D820062-4058-484C-D5C9-57F7A9DF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tabLst>
                <a:tab pos="8701088" algn="l"/>
              </a:tabLst>
            </a:pPr>
            <a:r>
              <a:rPr lang="fr-FR" sz="4800">
                <a:solidFill>
                  <a:schemeClr val="accent6"/>
                </a:solidFill>
              </a:rPr>
              <a:t>notre</a:t>
            </a:r>
            <a:r>
              <a:rPr lang="fr-FR" sz="4800">
                <a:solidFill>
                  <a:schemeClr val="accent2"/>
                </a:solidFill>
              </a:rPr>
              <a:t> </a:t>
            </a:r>
            <a:r>
              <a:rPr lang="fr-FR" sz="4800">
                <a:solidFill>
                  <a:srgbClr val="DB5431"/>
                </a:solidFill>
              </a:rPr>
              <a:t>Savoir-faire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A5AC4FA-D72A-A797-C4BC-C6589E935BE6}"/>
              </a:ext>
            </a:extLst>
          </p:cNvPr>
          <p:cNvSpPr txBox="1"/>
          <p:nvPr/>
        </p:nvSpPr>
        <p:spPr>
          <a:xfrm>
            <a:off x="2263313" y="2432491"/>
            <a:ext cx="72521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100"/>
            </a:pPr>
            <a:r>
              <a:rPr lang="fr-FR" sz="1600" b="1" dirty="0">
                <a:solidFill>
                  <a:srgbClr val="DB5431"/>
                </a:solidFill>
                <a:latin typeface="Montserrat SemiBold" pitchFamily="2" charset="77"/>
              </a:rPr>
              <a:t>RESPONSABILITÉ SOCIALE ET ENVIRONNEMENTALE</a:t>
            </a:r>
          </a:p>
          <a:p>
            <a:pPr>
              <a:buSzPts val="1100"/>
              <a:buFont typeface="Arial"/>
              <a:buNone/>
            </a:pPr>
            <a:endParaRPr lang="fr-FR" sz="1400" b="0" dirty="0">
              <a:solidFill>
                <a:srgbClr val="434343"/>
              </a:solidFill>
              <a:latin typeface="Montserrat" panose="00000500000000000000" pitchFamily="50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ED0475-15B5-A6A4-77C0-859B1AB4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8752" y="2313916"/>
            <a:ext cx="504914" cy="504914"/>
          </a:xfrm>
          <a:prstGeom prst="rect">
            <a:avLst/>
          </a:prstGeom>
        </p:spPr>
      </p:pic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0404E663-805F-47B8-8C58-064EFE49D8EE}"/>
              </a:ext>
            </a:extLst>
          </p:cNvPr>
          <p:cNvSpPr txBox="1">
            <a:spLocks/>
          </p:cNvSpPr>
          <p:nvPr/>
        </p:nvSpPr>
        <p:spPr>
          <a:xfrm>
            <a:off x="6656849" y="3103260"/>
            <a:ext cx="3931525" cy="250198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DB5431"/>
              </a:buClr>
              <a:buFontTx/>
              <a:buBlip>
                <a:blip r:embed="rId2"/>
              </a:buBlip>
              <a:defRPr sz="12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5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Collecter des données extra-financières</a:t>
            </a:r>
          </a:p>
          <a:p>
            <a:pPr fontAlgn="base">
              <a:lnSpc>
                <a:spcPct val="115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Accompagner à la déclaration de performance extra-financière</a:t>
            </a:r>
          </a:p>
          <a:p>
            <a:pPr fontAlgn="base">
              <a:lnSpc>
                <a:spcPct val="115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Représenter l’entreprise auprès des institutions </a:t>
            </a:r>
          </a:p>
          <a:p>
            <a:pPr fontAlgn="base">
              <a:lnSpc>
                <a:spcPct val="115000"/>
              </a:lnSpc>
              <a:buClr>
                <a:schemeClr val="tx2"/>
              </a:buClr>
            </a:pPr>
            <a: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  <a:t>Créer un rapport RSE volontaire</a:t>
            </a:r>
          </a:p>
          <a:p>
            <a:pPr>
              <a:lnSpc>
                <a:spcPct val="100000"/>
              </a:lnSpc>
              <a:buClr>
                <a:schemeClr val="accent6"/>
              </a:buClr>
            </a:pP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016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mea template ppt">
  <a:themeElements>
    <a:clrScheme name="Personnalisé 2">
      <a:dk1>
        <a:srgbClr val="434343"/>
      </a:dk1>
      <a:lt1>
        <a:srgbClr val="FFFFFF"/>
      </a:lt1>
      <a:dk2>
        <a:srgbClr val="DB5431"/>
      </a:dk2>
      <a:lt2>
        <a:srgbClr val="FFFFFF"/>
      </a:lt2>
      <a:accent1>
        <a:srgbClr val="DB5431"/>
      </a:accent1>
      <a:accent2>
        <a:srgbClr val="212121"/>
      </a:accent2>
      <a:accent3>
        <a:srgbClr val="DF957A"/>
      </a:accent3>
      <a:accent4>
        <a:srgbClr val="DB5431"/>
      </a:accent4>
      <a:accent5>
        <a:srgbClr val="EB845F"/>
      </a:accent5>
      <a:accent6>
        <a:srgbClr val="434343"/>
      </a:accent6>
      <a:hlink>
        <a:srgbClr val="DB5431"/>
      </a:hlink>
      <a:folHlink>
        <a:srgbClr val="434343"/>
      </a:folHlink>
    </a:clrScheme>
    <a:fontScheme name="Personnalisé 1">
      <a:majorFont>
        <a:latin typeface="Montserrat ExtraBol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Omea template ppt" id="{9309D992-EA28-4281-94DE-24F3F4E27AB3}" vid="{95EFBB19-B258-4C06-996E-CF64BA80864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90EE6FBFE7EB4DBB449CF62B8D2557" ma:contentTypeVersion="25" ma:contentTypeDescription="Crée un document." ma:contentTypeScope="" ma:versionID="de45ab8ed1e1bd0686393ecb28d3855a">
  <xsd:schema xmlns:xsd="http://www.w3.org/2001/XMLSchema" xmlns:xs="http://www.w3.org/2001/XMLSchema" xmlns:p="http://schemas.microsoft.com/office/2006/metadata/properties" xmlns:ns2="7d709ec5-f6e9-4df0-bc1e-be7198a1d591" xmlns:ns3="4c2827dc-f7e9-4dc3-8d43-faa71339cbd1" targetNamespace="http://schemas.microsoft.com/office/2006/metadata/properties" ma:root="true" ma:fieldsID="2fe5a73955dad413bec1f676a1d2c6e0" ns2:_="" ns3:_="">
    <xsd:import namespace="7d709ec5-f6e9-4df0-bc1e-be7198a1d591"/>
    <xsd:import namespace="4c2827dc-f7e9-4dc3-8d43-faa71339c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scription2" minOccurs="0"/>
                <xsd:element ref="ns2:Modifiable_x0020_par" minOccurs="0"/>
                <xsd:element ref="ns2:lcf76f155ced4ddcb4097134ff3c332f" minOccurs="0"/>
                <xsd:element ref="ns3:TaxCatchAll" minOccurs="0"/>
                <xsd:element ref="ns2:R_x00e9_dacteur" minOccurs="0"/>
                <xsd:element ref="ns2:Approbateur" minOccurs="0"/>
                <xsd:element ref="ns2:Datedecr_x00e9_ation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Confidentiel" minOccurs="0"/>
                <xsd:element ref="ns2:Datedelaversion" minOccurs="0"/>
                <xsd:element ref="ns2:MediaLengthInSeconds" minOccurs="0"/>
                <xsd:element ref="ns2:Visiblepar_x003a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09ec5-f6e9-4df0-bc1e-be7198a1d5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Description2" ma:index="17" nillable="true" ma:displayName="Description" ma:format="Dropdown" ma:internalName="Description2">
      <xsd:simpleType>
        <xsd:restriction base="dms:Note">
          <xsd:maxLength value="255"/>
        </xsd:restriction>
      </xsd:simpleType>
    </xsd:element>
    <xsd:element name="Modifiable_x0020_par" ma:index="18" nillable="true" ma:displayName="Modifiable par" ma:internalName="Modifiable_x0020_par">
      <xsd:simpleType>
        <xsd:restriction base="dms:Text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00d87938-d8a3-47c7-af4c-bbe20846f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_x00e9_dacteur" ma:index="22" nillable="true" ma:displayName="Rédacteur" ma:format="Dropdown" ma:list="UserInfo" ma:SharePointGroup="0" ma:internalName="R_x00e9_dacteu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bateur" ma:index="23" nillable="true" ma:displayName="Approbateur" ma:format="Dropdown" ma:list="UserInfo" ma:SharePointGroup="0" ma:internalName="Approbateu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decr_x00e9_ation" ma:index="24" nillable="true" ma:displayName="Date de création" ma:format="DateOnly" ma:internalName="Datedecr_x00e9_ation">
      <xsd:simpleType>
        <xsd:restriction base="dms:DateTime"/>
      </xsd:simpleType>
    </xsd:element>
    <xsd:element name="_Flow_SignoffStatus" ma:index="25" nillable="true" ma:displayName="État de validation" ma:internalName="_x00c9_tat_x0020_de_x0020_validation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nfidentiel" ma:index="28" nillable="true" ma:displayName="Confidentiel" ma:default="0" ma:format="Dropdown" ma:internalName="Confidentiel">
      <xsd:simpleType>
        <xsd:restriction base="dms:Boolean"/>
      </xsd:simpleType>
    </xsd:element>
    <xsd:element name="Datedelaversion" ma:index="29" nillable="true" ma:displayName="Date de la version" ma:format="DateOnly" ma:internalName="Datedelaversion">
      <xsd:simpleType>
        <xsd:restriction base="dms:DateTime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Visiblepar_x003a_" ma:index="31" nillable="true" ma:displayName="Visible par :" ma:format="Dropdown" ma:internalName="Visiblepar_x003a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827dc-f7e9-4dc3-8d43-faa71339cbd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8380772-2da8-40db-8d00-8b5a0bf0c4b6}" ma:internalName="TaxCatchAll" ma:showField="CatchAllData" ma:web="4c2827dc-f7e9-4dc3-8d43-faa71339cb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2827dc-f7e9-4dc3-8d43-faa71339cbd1" xsi:nil="true"/>
    <lcf76f155ced4ddcb4097134ff3c332f xmlns="7d709ec5-f6e9-4df0-bc1e-be7198a1d591">
      <Terms xmlns="http://schemas.microsoft.com/office/infopath/2007/PartnerControls"/>
    </lcf76f155ced4ddcb4097134ff3c332f>
    <SharedWithUsers xmlns="4c2827dc-f7e9-4dc3-8d43-faa71339cbd1">
      <UserInfo>
        <DisplayName/>
        <AccountId xsi:nil="true"/>
        <AccountType/>
      </UserInfo>
    </SharedWithUsers>
    <Datedelaversion xmlns="7d709ec5-f6e9-4df0-bc1e-be7198a1d591">2023-01-20T08:00:00+00:00</Datedelaversion>
    <Description2 xmlns="7d709ec5-f6e9-4df0-bc1e-be7198a1d591" xsi:nil="true"/>
    <_Flow_SignoffStatus xmlns="7d709ec5-f6e9-4df0-bc1e-be7198a1d591">Approuvé</_Flow_SignoffStatus>
    <Datedecr_x00e9_ation xmlns="7d709ec5-f6e9-4df0-bc1e-be7198a1d591">2022-06-17T07:00:00+00:00</Datedecr_x00e9_ation>
    <Confidentiel xmlns="7d709ec5-f6e9-4df0-bc1e-be7198a1d591">true</Confidentiel>
    <Visiblepar_x003a_ xmlns="7d709ec5-f6e9-4df0-bc1e-be7198a1d591" xsi:nil="true"/>
    <R_x00e9_dacteur xmlns="7d709ec5-f6e9-4df0-bc1e-be7198a1d591">
      <UserInfo>
        <DisplayName>Mélanie BUXTON</DisplayName>
        <AccountId>83</AccountId>
        <AccountType/>
      </UserInfo>
    </R_x00e9_dacteur>
    <Approbateur xmlns="7d709ec5-f6e9-4df0-bc1e-be7198a1d591">
      <UserInfo>
        <DisplayName>Frédéric Gomes</DisplayName>
        <AccountId>7</AccountId>
        <AccountType/>
      </UserInfo>
    </Approbateur>
    <Modifiable_x0020_par xmlns="7d709ec5-f6e9-4df0-bc1e-be7198a1d59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0839B8-7C9E-4136-B99E-5999449241DA}">
  <ds:schemaRefs>
    <ds:schemaRef ds:uri="4c2827dc-f7e9-4dc3-8d43-faa71339cbd1"/>
    <ds:schemaRef ds:uri="7d709ec5-f6e9-4df0-bc1e-be7198a1d5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A5D4B9-9EE0-4DAF-92B0-4606CC2FEAF1}">
  <ds:schemaRefs>
    <ds:schemaRef ds:uri="4c2827dc-f7e9-4dc3-8d43-faa71339cbd1"/>
    <ds:schemaRef ds:uri="7d709ec5-f6e9-4df0-bc1e-be7198a1d59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04F0C0-57D1-4D83-AD59-22D42B0F37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Omea template ppt</Template>
  <TotalTime>4307</TotalTime>
  <Words>2159</Words>
  <Application>Microsoft Office PowerPoint</Application>
  <PresentationFormat>Grand écran</PresentationFormat>
  <Paragraphs>322</Paragraphs>
  <Slides>24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Fira Sans Extra Condensed Medium</vt:lpstr>
      <vt:lpstr>Livvic</vt:lpstr>
      <vt:lpstr>Montserrat</vt:lpstr>
      <vt:lpstr>Montserrat Black</vt:lpstr>
      <vt:lpstr>Montserrat ExtraBold</vt:lpstr>
      <vt:lpstr>Montserrat Light</vt:lpstr>
      <vt:lpstr>Montserrat SemiBold</vt:lpstr>
      <vt:lpstr>Wingdings</vt:lpstr>
      <vt:lpstr>Thème Omea template ppt</vt:lpstr>
      <vt:lpstr>business line qhse &amp; rse </vt:lpstr>
      <vt:lpstr> 1  présentation d’oméa</vt:lpstr>
      <vt:lpstr> Oméa en quelques chiffres</vt:lpstr>
      <vt:lpstr>VENUS</vt:lpstr>
      <vt:lpstr> Répartition de nos activités</vt:lpstr>
      <vt:lpstr>Présentation PowerPoint</vt:lpstr>
      <vt:lpstr> 2  Business line qhse &amp; rse</vt:lpstr>
      <vt:lpstr>notre Savoir-faire</vt:lpstr>
      <vt:lpstr>notre Savoir-faire</vt:lpstr>
      <vt:lpstr>notre Savoir-faire</vt:lpstr>
      <vt:lpstr>notre Savoir-faire</vt:lpstr>
      <vt:lpstr>notre Savoir-faire</vt:lpstr>
      <vt:lpstr> 3  pourquoi nous choisir ?</vt:lpstr>
      <vt:lpstr>Notre vision pour les années à venir !</vt:lpstr>
      <vt:lpstr>nos valeurs !</vt:lpstr>
      <vt:lpstr>Nos engagements &amp; certifications</vt:lpstr>
      <vt:lpstr> 4  nos références</vt:lpstr>
      <vt:lpstr>Nos partenaires</vt:lpstr>
      <vt:lpstr>Eiffage metal</vt:lpstr>
      <vt:lpstr>VOLTALIA</vt:lpstr>
      <vt:lpstr>siemens</vt:lpstr>
      <vt:lpstr>GCC</vt:lpstr>
      <vt:lpstr>antéa</vt:lpstr>
      <vt:lpstr>Nous contacter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line qhse &amp; rse</dc:title>
  <dc:creator>Mélodie LANNES</dc:creator>
  <cp:lastModifiedBy>Mélanie BUXTON</cp:lastModifiedBy>
  <cp:revision>1</cp:revision>
  <dcterms:created xsi:type="dcterms:W3CDTF">2022-04-13T09:08:18Z</dcterms:created>
  <dcterms:modified xsi:type="dcterms:W3CDTF">2023-04-03T12:13:55Z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0x010100C890EE6FBFE7EB4DBB449CF62B8D2557</vt:lpwstr>
  </property>
  <property fmtid="{D5CDD505-2E9C-101B-9397-08002B2CF9AE}" pid="3" name="Order">
    <vt:r8>117700</vt:r8>
  </property>
  <property fmtid="{D5CDD505-2E9C-101B-9397-08002B2CF9AE}" pid="4" name="ComplianceAssetId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